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59" r:id="rId5"/>
    <p:sldId id="290" r:id="rId6"/>
    <p:sldId id="274" r:id="rId7"/>
    <p:sldId id="281" r:id="rId8"/>
    <p:sldId id="275" r:id="rId9"/>
    <p:sldId id="276" r:id="rId10"/>
    <p:sldId id="282" r:id="rId11"/>
    <p:sldId id="283" r:id="rId12"/>
    <p:sldId id="284" r:id="rId13"/>
    <p:sldId id="285" r:id="rId14"/>
    <p:sldId id="260" r:id="rId15"/>
    <p:sldId id="261" r:id="rId16"/>
    <p:sldId id="271" r:id="rId17"/>
    <p:sldId id="277" r:id="rId18"/>
    <p:sldId id="286" r:id="rId19"/>
    <p:sldId id="262" r:id="rId20"/>
    <p:sldId id="263" r:id="rId21"/>
    <p:sldId id="278" r:id="rId22"/>
    <p:sldId id="265" r:id="rId23"/>
    <p:sldId id="272" r:id="rId24"/>
    <p:sldId id="266" r:id="rId25"/>
    <p:sldId id="267" r:id="rId26"/>
    <p:sldId id="287" r:id="rId27"/>
    <p:sldId id="273" r:id="rId28"/>
    <p:sldId id="269" r:id="rId29"/>
    <p:sldId id="268" r:id="rId30"/>
    <p:sldId id="270" r:id="rId31"/>
    <p:sldId id="289" r:id="rId32"/>
    <p:sldId id="27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501" autoAdjust="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7B65DA-3F8F-4B22-A735-53CD390A6C08}"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388595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7B65DA-3F8F-4B22-A735-53CD390A6C08}"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419938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7B65DA-3F8F-4B22-A735-53CD390A6C08}"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11986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7B65DA-3F8F-4B22-A735-53CD390A6C08}"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377713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B65DA-3F8F-4B22-A735-53CD390A6C08}" type="datetimeFigureOut">
              <a:rPr lang="en-US" smtClean="0"/>
              <a:t>2/13/2015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757829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7B65DA-3F8F-4B22-A735-53CD390A6C08}" type="datetimeFigureOut">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63252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7B65DA-3F8F-4B22-A735-53CD390A6C08}" type="datetimeFigureOut">
              <a:rPr lang="en-US" smtClean="0"/>
              <a:t>2/13/2015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222446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7B65DA-3F8F-4B22-A735-53CD390A6C08}" type="datetimeFigureOut">
              <a:rPr lang="en-US" smtClean="0"/>
              <a:t>2/13/2015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535376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B65DA-3F8F-4B22-A735-53CD390A6C08}" type="datetimeFigureOut">
              <a:rPr lang="en-US" smtClean="0"/>
              <a:t>2/13/2015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58596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B65DA-3F8F-4B22-A735-53CD390A6C08}" type="datetimeFigureOut">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276537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B65DA-3F8F-4B22-A735-53CD390A6C08}" type="datetimeFigureOut">
              <a:rPr lang="en-US" smtClean="0"/>
              <a:t>2/13/2015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722B4-4743-4A6A-BB13-C431DF502FD8}" type="slidenum">
              <a:rPr lang="en-US" smtClean="0"/>
              <a:t>‹#›</a:t>
            </a:fld>
            <a:endParaRPr lang="en-US"/>
          </a:p>
        </p:txBody>
      </p:sp>
    </p:spTree>
    <p:extLst>
      <p:ext uri="{BB962C8B-B14F-4D97-AF65-F5344CB8AC3E}">
        <p14:creationId xmlns:p14="http://schemas.microsoft.com/office/powerpoint/2010/main" val="1887593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B65DA-3F8F-4B22-A735-53CD390A6C08}" type="datetimeFigureOut">
              <a:rPr lang="en-US" smtClean="0"/>
              <a:t>2/13/2015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722B4-4743-4A6A-BB13-C431DF502FD8}" type="slidenum">
              <a:rPr lang="en-US" smtClean="0"/>
              <a:t>‹#›</a:t>
            </a:fld>
            <a:endParaRPr lang="en-US"/>
          </a:p>
        </p:txBody>
      </p:sp>
    </p:spTree>
    <p:extLst>
      <p:ext uri="{BB962C8B-B14F-4D97-AF65-F5344CB8AC3E}">
        <p14:creationId xmlns:p14="http://schemas.microsoft.com/office/powerpoint/2010/main" val="370464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98640" y="882534"/>
            <a:ext cx="5293360" cy="2225039"/>
          </a:xfrm>
        </p:spPr>
        <p:txBody>
          <a:bodyPr>
            <a:normAutofit fontScale="90000"/>
          </a:bodyPr>
          <a:lstStyle/>
          <a:p>
            <a:r>
              <a:rPr lang="en-US" sz="4400" b="1" dirty="0" smtClean="0">
                <a:latin typeface="Bernard MT Condensed" panose="02050806060905020404" pitchFamily="18" charset="0"/>
              </a:rPr>
              <a:t>FSA Writing</a:t>
            </a:r>
            <a:br>
              <a:rPr lang="en-US" sz="4400" b="1" dirty="0" smtClean="0">
                <a:latin typeface="Bernard MT Condensed" panose="02050806060905020404" pitchFamily="18" charset="0"/>
              </a:rPr>
            </a:br>
            <a:r>
              <a:rPr lang="en-US" sz="4400" b="1" dirty="0" smtClean="0">
                <a:latin typeface="Bernard MT Condensed" panose="02050806060905020404" pitchFamily="18" charset="0"/>
              </a:rPr>
              <a:t>Argumentative</a:t>
            </a:r>
            <a:br>
              <a:rPr lang="en-US" sz="4400" b="1" dirty="0" smtClean="0">
                <a:latin typeface="Bernard MT Condensed" panose="02050806060905020404" pitchFamily="18" charset="0"/>
              </a:rPr>
            </a:br>
            <a:r>
              <a:rPr lang="en-US" sz="4400" b="1" dirty="0" smtClean="0">
                <a:latin typeface="Bernard MT Condensed" panose="02050806060905020404" pitchFamily="18" charset="0"/>
              </a:rPr>
              <a:t>Essays  </a:t>
            </a:r>
            <a:r>
              <a:rPr lang="en-US" sz="3200" dirty="0" smtClean="0"/>
              <a:t/>
            </a:r>
            <a:br>
              <a:rPr lang="en-US" sz="3200" dirty="0" smtClean="0"/>
            </a:br>
            <a:r>
              <a:rPr lang="en-US" sz="3200" dirty="0"/>
              <a:t/>
            </a:r>
            <a:br>
              <a:rPr lang="en-US" sz="3200" dirty="0"/>
            </a:br>
            <a:r>
              <a:rPr lang="en-US" sz="3200" dirty="0" smtClean="0"/>
              <a:t>English Language Arts </a:t>
            </a:r>
            <a:endParaRPr lang="en-US" sz="3200" dirty="0"/>
          </a:p>
        </p:txBody>
      </p:sp>
      <p:sp>
        <p:nvSpPr>
          <p:cNvPr id="3" name="Subtitle 2"/>
          <p:cNvSpPr>
            <a:spLocks noGrp="1"/>
          </p:cNvSpPr>
          <p:nvPr>
            <p:ph type="subTitle" idx="1"/>
          </p:nvPr>
        </p:nvSpPr>
        <p:spPr>
          <a:xfrm>
            <a:off x="6827520" y="2367972"/>
            <a:ext cx="5364480" cy="3535680"/>
          </a:xfrm>
        </p:spPr>
        <p:txBody>
          <a:bodyPr>
            <a:normAutofit fontScale="77500" lnSpcReduction="20000"/>
          </a:bodyPr>
          <a:lstStyle/>
          <a:p>
            <a:endParaRPr lang="en-US" sz="3200" b="1" dirty="0" smtClean="0">
              <a:latin typeface="Gigi" panose="04040504061007020D02" pitchFamily="82" charset="0"/>
              <a:ea typeface="Batang" panose="02030600000101010101" pitchFamily="18" charset="-127"/>
            </a:endParaRPr>
          </a:p>
          <a:p>
            <a:endParaRPr lang="en-US" sz="3200" b="1" dirty="0">
              <a:latin typeface="Gigi" panose="04040504061007020D02" pitchFamily="82" charset="0"/>
              <a:ea typeface="Batang" panose="02030600000101010101" pitchFamily="18" charset="-127"/>
            </a:endParaRPr>
          </a:p>
          <a:p>
            <a:endParaRPr lang="en-US" sz="3200" b="1" dirty="0" smtClean="0">
              <a:latin typeface="Gigi" panose="04040504061007020D02" pitchFamily="82" charset="0"/>
              <a:ea typeface="Batang" panose="02030600000101010101" pitchFamily="18" charset="-127"/>
            </a:endParaRPr>
          </a:p>
          <a:p>
            <a:endParaRPr lang="en-US" sz="3200" b="1" dirty="0" smtClean="0">
              <a:latin typeface="Gigi" panose="04040504061007020D02" pitchFamily="82" charset="0"/>
              <a:ea typeface="Batang" panose="02030600000101010101" pitchFamily="18" charset="-127"/>
            </a:endParaRPr>
          </a:p>
          <a:p>
            <a:r>
              <a:rPr lang="en-US" sz="3200" b="1" dirty="0" smtClean="0">
                <a:latin typeface="Bernard MT Condensed" panose="02050806060905020404" pitchFamily="18" charset="0"/>
                <a:ea typeface="Batang" panose="02030600000101010101" pitchFamily="18" charset="-127"/>
              </a:rPr>
              <a:t>      </a:t>
            </a:r>
            <a:r>
              <a:rPr lang="en-US" sz="3800" b="1" dirty="0" smtClean="0">
                <a:latin typeface="Bernard MT Condensed" panose="02050806060905020404" pitchFamily="18" charset="0"/>
                <a:ea typeface="Batang" panose="02030600000101010101" pitchFamily="18" charset="-127"/>
              </a:rPr>
              <a:t>Your guide to a </a:t>
            </a:r>
            <a:r>
              <a:rPr lang="en-US" sz="3800" b="1" u="sng" dirty="0" smtClean="0">
                <a:latin typeface="Bernard MT Condensed" panose="02050806060905020404" pitchFamily="18" charset="0"/>
                <a:ea typeface="Batang" panose="02030600000101010101" pitchFamily="18" charset="-127"/>
              </a:rPr>
              <a:t>brilliant</a:t>
            </a:r>
            <a:r>
              <a:rPr lang="en-US" sz="3800" b="1" dirty="0" smtClean="0">
                <a:latin typeface="Bernard MT Condensed" panose="02050806060905020404" pitchFamily="18" charset="0"/>
                <a:ea typeface="Batang" panose="02030600000101010101" pitchFamily="18" charset="-127"/>
              </a:rPr>
              <a:t> essay.</a:t>
            </a:r>
          </a:p>
          <a:p>
            <a:endParaRPr lang="en-US" dirty="0">
              <a:latin typeface="Batang" panose="02030600000101010101" pitchFamily="18" charset="-127"/>
              <a:ea typeface="Batang" panose="02030600000101010101" pitchFamily="18" charset="-127"/>
            </a:endParaRPr>
          </a:p>
          <a:p>
            <a:endParaRPr lang="en-US" dirty="0" smtClean="0">
              <a:latin typeface="Batang" panose="02030600000101010101" pitchFamily="18" charset="-127"/>
              <a:ea typeface="Batang" panose="02030600000101010101" pitchFamily="18" charset="-127"/>
            </a:endParaRPr>
          </a:p>
          <a:p>
            <a:endParaRPr lang="en-US" dirty="0">
              <a:latin typeface="Batang" panose="02030600000101010101" pitchFamily="18" charset="-127"/>
              <a:ea typeface="Batang" panose="02030600000101010101" pitchFamily="18" charset="-127"/>
            </a:endParaRPr>
          </a:p>
          <a:p>
            <a:r>
              <a:rPr lang="en-US" dirty="0" smtClean="0">
                <a:latin typeface="Batang" panose="02030600000101010101" pitchFamily="18" charset="-127"/>
                <a:ea typeface="Batang" panose="02030600000101010101" pitchFamily="18" charset="-127"/>
              </a:rPr>
              <a:t>             </a:t>
            </a:r>
            <a:endParaRPr lang="en-US"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302365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7886700" y="754380"/>
            <a:ext cx="3589020" cy="3416320"/>
          </a:xfrm>
          <a:prstGeom prst="rect">
            <a:avLst/>
          </a:prstGeom>
          <a:noFill/>
        </p:spPr>
        <p:txBody>
          <a:bodyPr wrap="square" rtlCol="0">
            <a:spAutoFit/>
          </a:bodyPr>
          <a:lstStyle/>
          <a:p>
            <a:r>
              <a:rPr lang="en-US" sz="5400" u="sng" dirty="0" smtClean="0">
                <a:latin typeface="Bernard MT Condensed"/>
              </a:rPr>
              <a:t>Step 3: </a:t>
            </a:r>
          </a:p>
          <a:p>
            <a:r>
              <a:rPr lang="en-US" sz="5400" dirty="0" smtClean="0">
                <a:latin typeface="Bernard MT Condensed"/>
              </a:rPr>
              <a:t>Choose claim &amp; fill in outline. </a:t>
            </a:r>
            <a:endParaRPr lang="en-US" sz="5400" dirty="0">
              <a:latin typeface="Bernard MT Condensed"/>
            </a:endParaRPr>
          </a:p>
        </p:txBody>
      </p:sp>
    </p:spTree>
    <p:extLst>
      <p:ext uri="{BB962C8B-B14F-4D97-AF65-F5344CB8AC3E}">
        <p14:creationId xmlns:p14="http://schemas.microsoft.com/office/powerpoint/2010/main" val="4100014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1005840" y="114300"/>
            <a:ext cx="9841230" cy="646331"/>
          </a:xfrm>
          <a:prstGeom prst="rect">
            <a:avLst/>
          </a:prstGeom>
          <a:noFill/>
        </p:spPr>
        <p:txBody>
          <a:bodyPr wrap="square" rtlCol="0">
            <a:spAutoFit/>
          </a:bodyPr>
          <a:lstStyle/>
          <a:p>
            <a:pPr algn="ctr"/>
            <a:r>
              <a:rPr lang="en-US" sz="3600" dirty="0" smtClean="0">
                <a:latin typeface="Bernard MT Condensed"/>
              </a:rPr>
              <a:t>Outline</a:t>
            </a:r>
            <a:endParaRPr lang="en-US" sz="3600" dirty="0">
              <a:latin typeface="Bernard MT Condensed"/>
            </a:endParaRPr>
          </a:p>
        </p:txBody>
      </p:sp>
      <p:graphicFrame>
        <p:nvGraphicFramePr>
          <p:cNvPr id="3" name="Table 2"/>
          <p:cNvGraphicFramePr>
            <a:graphicFrameLocks noGrp="1"/>
          </p:cNvGraphicFramePr>
          <p:nvPr>
            <p:extLst>
              <p:ext uri="{D42A27DB-BD31-4B8C-83A1-F6EECF244321}">
                <p14:modId xmlns:p14="http://schemas.microsoft.com/office/powerpoint/2010/main" val="204825281"/>
              </p:ext>
            </p:extLst>
          </p:nvPr>
        </p:nvGraphicFramePr>
        <p:xfrm>
          <a:off x="182880" y="760631"/>
          <a:ext cx="5743575" cy="5640166"/>
        </p:xfrm>
        <a:graphic>
          <a:graphicData uri="http://schemas.openxmlformats.org/drawingml/2006/table">
            <a:tbl>
              <a:tblPr firstRow="1" firstCol="1" bandRow="1">
                <a:tableStyleId>{5C22544A-7EE6-4342-B048-85BDC9FD1C3A}</a:tableStyleId>
              </a:tblPr>
              <a:tblGrid>
                <a:gridCol w="1773936"/>
                <a:gridCol w="3969639"/>
              </a:tblGrid>
              <a:tr h="1006659">
                <a:tc>
                  <a:txBody>
                    <a:bodyPr/>
                    <a:lstStyle/>
                    <a:p>
                      <a:pPr marL="0" marR="0" algn="just">
                        <a:lnSpc>
                          <a:spcPct val="107000"/>
                        </a:lnSpc>
                        <a:spcBef>
                          <a:spcPts val="0"/>
                        </a:spcBef>
                        <a:spcAft>
                          <a:spcPts val="0"/>
                        </a:spcAft>
                      </a:pPr>
                      <a:r>
                        <a:rPr lang="en-US" sz="1400" dirty="0">
                          <a:solidFill>
                            <a:sysClr val="windowText" lastClr="000000"/>
                          </a:solidFill>
                          <a:effectLst/>
                        </a:rPr>
                        <a:t>Hook/General Opening </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72966">
                <a:tc>
                  <a:txBody>
                    <a:bodyPr/>
                    <a:lstStyle/>
                    <a:p>
                      <a:pPr marL="0" marR="0">
                        <a:spcBef>
                          <a:spcPts val="0"/>
                        </a:spcBef>
                        <a:spcAft>
                          <a:spcPts val="0"/>
                        </a:spcAft>
                      </a:pPr>
                      <a:r>
                        <a:rPr lang="en-US" sz="1400" dirty="0">
                          <a:solidFill>
                            <a:sysClr val="windowText" lastClr="000000"/>
                          </a:solidFill>
                          <a:effectLst/>
                        </a:rPr>
                        <a:t>Further explains the first </a:t>
                      </a:r>
                      <a:r>
                        <a:rPr lang="en-US" sz="1400" dirty="0" smtClean="0">
                          <a:solidFill>
                            <a:sysClr val="windowText" lastClr="000000"/>
                          </a:solidFill>
                          <a:effectLst/>
                        </a:rPr>
                        <a:t>sentence</a:t>
                      </a:r>
                      <a:r>
                        <a:rPr lang="en-US" sz="1400" baseline="0" dirty="0" smtClean="0">
                          <a:solidFill>
                            <a:sysClr val="windowText" lastClr="000000"/>
                          </a:solidFill>
                          <a:effectLst/>
                        </a:rPr>
                        <a:t> with a CLAIM.</a:t>
                      </a:r>
                      <a:r>
                        <a:rPr lang="en-US" sz="1400" dirty="0" smtClean="0">
                          <a:solidFill>
                            <a:sysClr val="windowText" lastClr="000000"/>
                          </a:solidFill>
                          <a:effectLst/>
                        </a:rPr>
                        <a:t> </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6659">
                <a:tc>
                  <a:txBody>
                    <a:bodyPr/>
                    <a:lstStyle/>
                    <a:p>
                      <a:pPr marL="0" marR="0">
                        <a:lnSpc>
                          <a:spcPct val="107000"/>
                        </a:lnSpc>
                        <a:spcBef>
                          <a:spcPts val="0"/>
                        </a:spcBef>
                        <a:spcAft>
                          <a:spcPts val="0"/>
                        </a:spcAft>
                      </a:pPr>
                      <a:r>
                        <a:rPr lang="en-US" sz="1400" dirty="0">
                          <a:solidFill>
                            <a:sysClr val="windowText" lastClr="000000"/>
                          </a:solidFill>
                          <a:effectLst/>
                        </a:rPr>
                        <a:t>A </a:t>
                      </a:r>
                      <a:r>
                        <a:rPr lang="en-US" sz="1400" dirty="0" smtClean="0">
                          <a:solidFill>
                            <a:sysClr val="windowText" lastClr="000000"/>
                          </a:solidFill>
                          <a:effectLst/>
                        </a:rPr>
                        <a:t>LINK </a:t>
                      </a:r>
                      <a:r>
                        <a:rPr lang="en-US" sz="1400" dirty="0">
                          <a:solidFill>
                            <a:sysClr val="windowText" lastClr="000000"/>
                          </a:solidFill>
                          <a:effectLst/>
                        </a:rPr>
                        <a:t>to the text: </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rPr>
                        <a:t>In the three sources provided, the authors (Verb it!) (Close it! Insert central idea).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7223">
                <a:tc>
                  <a:txBody>
                    <a:bodyPr/>
                    <a:lstStyle/>
                    <a:p>
                      <a:pPr marL="0" marR="0">
                        <a:lnSpc>
                          <a:spcPct val="107000"/>
                        </a:lnSpc>
                        <a:spcBef>
                          <a:spcPts val="0"/>
                        </a:spcBef>
                        <a:spcAft>
                          <a:spcPts val="0"/>
                        </a:spcAft>
                      </a:pPr>
                      <a:r>
                        <a:rPr lang="en-US" sz="1400" dirty="0">
                          <a:solidFill>
                            <a:sysClr val="windowText" lastClr="000000"/>
                          </a:solidFill>
                          <a:effectLst/>
                        </a:rPr>
                        <a:t>Gives background to the texts, or </a:t>
                      </a:r>
                      <a:r>
                        <a:rPr lang="en-US" sz="1400" dirty="0" smtClean="0">
                          <a:solidFill>
                            <a:sysClr val="windowText" lastClr="000000"/>
                          </a:solidFill>
                          <a:effectLst/>
                        </a:rPr>
                        <a:t>sources</a:t>
                      </a:r>
                      <a:r>
                        <a:rPr lang="en-US" sz="1400" baseline="0" dirty="0" smtClean="0">
                          <a:solidFill>
                            <a:sysClr val="windowText" lastClr="000000"/>
                          </a:solidFill>
                          <a:effectLst/>
                        </a:rPr>
                        <a:t> by addressing the COUNTERCLAIM.</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6659">
                <a:tc>
                  <a:txBody>
                    <a:bodyPr/>
                    <a:lstStyle/>
                    <a:p>
                      <a:pPr marL="0" marR="0">
                        <a:lnSpc>
                          <a:spcPct val="107000"/>
                        </a:lnSpc>
                        <a:spcBef>
                          <a:spcPts val="0"/>
                        </a:spcBef>
                        <a:spcAft>
                          <a:spcPts val="0"/>
                        </a:spcAft>
                      </a:pPr>
                      <a:r>
                        <a:rPr lang="en-US" sz="1400" dirty="0" smtClean="0">
                          <a:solidFill>
                            <a:sysClr val="windowText" lastClr="000000"/>
                          </a:solidFill>
                          <a:effectLst/>
                        </a:rPr>
                        <a:t>THESIS </a:t>
                      </a:r>
                      <a:r>
                        <a:rPr lang="en-US" sz="1400" dirty="0">
                          <a:solidFill>
                            <a:sysClr val="windowText" lastClr="000000"/>
                          </a:solidFill>
                          <a:effectLst/>
                        </a:rPr>
                        <a:t>statement: </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294885"/>
              </p:ext>
            </p:extLst>
          </p:nvPr>
        </p:nvGraphicFramePr>
        <p:xfrm>
          <a:off x="6206490" y="766882"/>
          <a:ext cx="5772150" cy="5664102"/>
        </p:xfrm>
        <a:graphic>
          <a:graphicData uri="http://schemas.openxmlformats.org/drawingml/2006/table">
            <a:tbl>
              <a:tblPr firstRow="1" firstCol="1" bandRow="1">
                <a:tableStyleId>{5C22544A-7EE6-4342-B048-85BDC9FD1C3A}</a:tableStyleId>
              </a:tblPr>
              <a:tblGrid>
                <a:gridCol w="1035558"/>
                <a:gridCol w="4736592"/>
              </a:tblGrid>
              <a:tr h="1012361">
                <a:tc>
                  <a:txBody>
                    <a:bodyPr/>
                    <a:lstStyle/>
                    <a:p>
                      <a:pPr marL="0" marR="0">
                        <a:lnSpc>
                          <a:spcPct val="107000"/>
                        </a:lnSpc>
                        <a:spcBef>
                          <a:spcPts val="0"/>
                        </a:spcBef>
                        <a:spcAft>
                          <a:spcPts val="0"/>
                        </a:spcAft>
                      </a:pPr>
                      <a:r>
                        <a:rPr lang="en-US" sz="1400" dirty="0">
                          <a:solidFill>
                            <a:sysClr val="windowText" lastClr="000000"/>
                          </a:solidFill>
                          <a:effectLst/>
                        </a:rPr>
                        <a:t>Topic Sentence:</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endParaRPr>
                    </a:p>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endParaRPr>
                    </a:p>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1190">
                <a:tc>
                  <a:txBody>
                    <a:bodyPr/>
                    <a:lstStyle/>
                    <a:p>
                      <a:pPr marL="0" marR="0">
                        <a:lnSpc>
                          <a:spcPct val="107000"/>
                        </a:lnSpc>
                        <a:spcBef>
                          <a:spcPts val="0"/>
                        </a:spcBef>
                        <a:spcAft>
                          <a:spcPts val="0"/>
                        </a:spcAft>
                      </a:pPr>
                      <a:r>
                        <a:rPr lang="en-US" sz="1400" dirty="0">
                          <a:solidFill>
                            <a:sysClr val="windowText" lastClr="000000"/>
                          </a:solidFill>
                          <a:effectLst/>
                        </a:rPr>
                        <a:t>Detail 1:</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solidFill>
                            <a:sysClr val="windowText" lastClr="000000"/>
                          </a:solidFill>
                          <a:effectLst/>
                        </a:rPr>
                        <a:t>Source #_____ Paragraph #_____   Method (circle one):     Quote     Paraphrase      Summarize</a:t>
                      </a:r>
                      <a:endParaRPr lang="en-US" sz="1100">
                        <a:solidFill>
                          <a:sysClr val="windowText" lastClr="000000"/>
                        </a:solidFill>
                        <a:effectLst/>
                      </a:endParaRPr>
                    </a:p>
                    <a:p>
                      <a:pPr marL="0" marR="0">
                        <a:lnSpc>
                          <a:spcPct val="107000"/>
                        </a:lnSpc>
                        <a:spcBef>
                          <a:spcPts val="0"/>
                        </a:spcBef>
                        <a:spcAft>
                          <a:spcPts val="0"/>
                        </a:spcAft>
                      </a:pPr>
                      <a:r>
                        <a:rPr lang="en-US" sz="1200">
                          <a:solidFill>
                            <a:sysClr val="windowText" lastClr="000000"/>
                          </a:solidFill>
                          <a:effectLst/>
                        </a:rPr>
                        <a:t> </a:t>
                      </a:r>
                      <a:endParaRPr lang="en-US" sz="1100">
                        <a:solidFill>
                          <a:sysClr val="windowText" lastClr="000000"/>
                        </a:solidFill>
                        <a:effectLst/>
                      </a:endParaRPr>
                    </a:p>
                    <a:p>
                      <a:pPr marL="0" marR="0">
                        <a:lnSpc>
                          <a:spcPct val="107000"/>
                        </a:lnSpc>
                        <a:spcBef>
                          <a:spcPts val="0"/>
                        </a:spcBef>
                        <a:spcAft>
                          <a:spcPts val="0"/>
                        </a:spcAft>
                      </a:pPr>
                      <a:r>
                        <a:rPr lang="en-US" sz="1200">
                          <a:solidFill>
                            <a:sysClr val="windowText" lastClr="000000"/>
                          </a:solidFill>
                          <a:effectLst/>
                        </a:rPr>
                        <a:t> </a:t>
                      </a:r>
                      <a:endParaRPr lang="en-US" sz="1100">
                        <a:solidFill>
                          <a:sysClr val="windowText" lastClr="000000"/>
                        </a:solidFill>
                        <a:effectLst/>
                      </a:endParaRPr>
                    </a:p>
                    <a:p>
                      <a:pPr marL="0" marR="0">
                        <a:lnSpc>
                          <a:spcPct val="107000"/>
                        </a:lnSpc>
                        <a:spcBef>
                          <a:spcPts val="0"/>
                        </a:spcBef>
                        <a:spcAft>
                          <a:spcPts val="0"/>
                        </a:spcAft>
                      </a:pPr>
                      <a:r>
                        <a:rPr lang="en-US" sz="1200">
                          <a:solidFill>
                            <a:sysClr val="windowText" lastClr="000000"/>
                          </a:solidFill>
                          <a:effectLst/>
                        </a:rPr>
                        <a:t> </a:t>
                      </a:r>
                      <a:endParaRPr lang="en-US"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1190">
                <a:tc>
                  <a:txBody>
                    <a:bodyPr/>
                    <a:lstStyle/>
                    <a:p>
                      <a:pPr marL="0" marR="0">
                        <a:lnSpc>
                          <a:spcPct val="107000"/>
                        </a:lnSpc>
                        <a:spcBef>
                          <a:spcPts val="0"/>
                        </a:spcBef>
                        <a:spcAft>
                          <a:spcPts val="0"/>
                        </a:spcAft>
                      </a:pPr>
                      <a:r>
                        <a:rPr lang="en-US" sz="1400">
                          <a:solidFill>
                            <a:sysClr val="windowText" lastClr="000000"/>
                          </a:solidFill>
                          <a:effectLst/>
                        </a:rPr>
                        <a:t>Detail 2: </a:t>
                      </a:r>
                      <a:endParaRPr lang="en-US" sz="14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ysClr val="windowText" lastClr="000000"/>
                          </a:solidFill>
                          <a:effectLst/>
                        </a:rPr>
                        <a:t>Source #_____ Paragraph #_____   Method (circle one):     Quote     Paraphrase      Summarize</a:t>
                      </a:r>
                      <a:endParaRPr lang="en-US" sz="1100" dirty="0">
                        <a:solidFill>
                          <a:sysClr val="windowText" lastClr="000000"/>
                        </a:solidFill>
                        <a:effectLst/>
                      </a:endParaRPr>
                    </a:p>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endParaRPr>
                    </a:p>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endParaRPr>
                    </a:p>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1190">
                <a:tc>
                  <a:txBody>
                    <a:bodyPr/>
                    <a:lstStyle/>
                    <a:p>
                      <a:pPr marL="0" marR="0">
                        <a:lnSpc>
                          <a:spcPct val="107000"/>
                        </a:lnSpc>
                        <a:spcBef>
                          <a:spcPts val="0"/>
                        </a:spcBef>
                        <a:spcAft>
                          <a:spcPts val="0"/>
                        </a:spcAft>
                      </a:pPr>
                      <a:r>
                        <a:rPr lang="en-US" sz="1400">
                          <a:solidFill>
                            <a:sysClr val="windowText" lastClr="000000"/>
                          </a:solidFill>
                          <a:effectLst/>
                        </a:rPr>
                        <a:t>Detail 3: </a:t>
                      </a:r>
                      <a:endParaRPr lang="en-US" sz="14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ysClr val="windowText" lastClr="000000"/>
                          </a:solidFill>
                          <a:effectLst/>
                        </a:rPr>
                        <a:t>Source #_____ Paragraph #_____   Method (circle one):     Quote     Paraphrase      Summarize</a:t>
                      </a:r>
                      <a:endParaRPr lang="en-US" sz="1100" dirty="0">
                        <a:solidFill>
                          <a:sysClr val="windowText" lastClr="000000"/>
                        </a:solidFill>
                        <a:effectLst/>
                      </a:endParaRPr>
                    </a:p>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endParaRPr>
                    </a:p>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endParaRPr>
                    </a:p>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8171">
                <a:tc>
                  <a:txBody>
                    <a:bodyPr/>
                    <a:lstStyle/>
                    <a:p>
                      <a:pPr marL="0" marR="0">
                        <a:lnSpc>
                          <a:spcPct val="107000"/>
                        </a:lnSpc>
                        <a:spcBef>
                          <a:spcPts val="0"/>
                        </a:spcBef>
                        <a:spcAft>
                          <a:spcPts val="0"/>
                        </a:spcAft>
                      </a:pPr>
                      <a:r>
                        <a:rPr lang="en-US" sz="1400" dirty="0">
                          <a:solidFill>
                            <a:sysClr val="windowText" lastClr="000000"/>
                          </a:solidFill>
                          <a:effectLst/>
                        </a:rPr>
                        <a:t>Transitional Phrase: </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endParaRPr>
                    </a:p>
                    <a:p>
                      <a:pPr marL="0" marR="0">
                        <a:lnSpc>
                          <a:spcPct val="107000"/>
                        </a:lnSpc>
                        <a:spcBef>
                          <a:spcPts val="0"/>
                        </a:spcBef>
                        <a:spcAft>
                          <a:spcPts val="0"/>
                        </a:spcAft>
                      </a:pPr>
                      <a:r>
                        <a:rPr lang="en-US" sz="1200" dirty="0">
                          <a:solidFill>
                            <a:sysClr val="windowText" lastClr="000000"/>
                          </a:solidFill>
                          <a:effectLst/>
                        </a:rPr>
                        <a:t> </a:t>
                      </a:r>
                      <a:endParaRPr lang="en-US"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0" y="252799"/>
            <a:ext cx="1485900" cy="369332"/>
          </a:xfrm>
          <a:prstGeom prst="rect">
            <a:avLst/>
          </a:prstGeom>
          <a:noFill/>
        </p:spPr>
        <p:txBody>
          <a:bodyPr wrap="square" rtlCol="0">
            <a:spAutoFit/>
          </a:bodyPr>
          <a:lstStyle/>
          <a:p>
            <a:r>
              <a:rPr lang="en-US" dirty="0" smtClean="0"/>
              <a:t>Introduction </a:t>
            </a:r>
            <a:endParaRPr lang="en-US" dirty="0"/>
          </a:p>
        </p:txBody>
      </p:sp>
      <p:sp>
        <p:nvSpPr>
          <p:cNvPr id="6" name="TextBox 5"/>
          <p:cNvSpPr txBox="1"/>
          <p:nvPr/>
        </p:nvSpPr>
        <p:spPr>
          <a:xfrm>
            <a:off x="10309860" y="252799"/>
            <a:ext cx="1783080" cy="369332"/>
          </a:xfrm>
          <a:prstGeom prst="rect">
            <a:avLst/>
          </a:prstGeom>
          <a:noFill/>
        </p:spPr>
        <p:txBody>
          <a:bodyPr wrap="square" rtlCol="0">
            <a:spAutoFit/>
          </a:bodyPr>
          <a:lstStyle/>
          <a:p>
            <a:r>
              <a:rPr lang="en-US" dirty="0" smtClean="0"/>
              <a:t>Body Paragraphs</a:t>
            </a:r>
            <a:endParaRPr lang="en-US" dirty="0"/>
          </a:p>
        </p:txBody>
      </p:sp>
      <p:cxnSp>
        <p:nvCxnSpPr>
          <p:cNvPr id="8" name="Straight Arrow Connector 7"/>
          <p:cNvCxnSpPr/>
          <p:nvPr/>
        </p:nvCxnSpPr>
        <p:spPr>
          <a:xfrm>
            <a:off x="1337310" y="437465"/>
            <a:ext cx="548640" cy="30008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1"/>
          </p:cNvCxnSpPr>
          <p:nvPr/>
        </p:nvCxnSpPr>
        <p:spPr>
          <a:xfrm flipH="1">
            <a:off x="9795510" y="437465"/>
            <a:ext cx="514350" cy="30008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1606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994410" y="114300"/>
            <a:ext cx="10195560" cy="923330"/>
          </a:xfrm>
          <a:prstGeom prst="rect">
            <a:avLst/>
          </a:prstGeom>
          <a:noFill/>
        </p:spPr>
        <p:txBody>
          <a:bodyPr wrap="square" rtlCol="0">
            <a:spAutoFit/>
          </a:bodyPr>
          <a:lstStyle/>
          <a:p>
            <a:pPr algn="ctr"/>
            <a:r>
              <a:rPr lang="en-US" sz="3600" dirty="0" smtClean="0"/>
              <a:t>Outline Continued</a:t>
            </a:r>
          </a:p>
          <a:p>
            <a:pPr algn="ctr"/>
            <a:r>
              <a:rPr lang="en-US" dirty="0" smtClean="0"/>
              <a:t>Conclusion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83069195"/>
              </p:ext>
            </p:extLst>
          </p:nvPr>
        </p:nvGraphicFramePr>
        <p:xfrm>
          <a:off x="1226820" y="1177512"/>
          <a:ext cx="10534650" cy="3097309"/>
        </p:xfrm>
        <a:graphic>
          <a:graphicData uri="http://schemas.openxmlformats.org/drawingml/2006/table">
            <a:tbl>
              <a:tblPr firstRow="1" firstCol="1" bandRow="1">
                <a:tableStyleId>{5C22544A-7EE6-4342-B048-85BDC9FD1C3A}</a:tableStyleId>
              </a:tblPr>
              <a:tblGrid>
                <a:gridCol w="1622676"/>
                <a:gridCol w="8911974"/>
              </a:tblGrid>
              <a:tr h="1037599">
                <a:tc>
                  <a:txBody>
                    <a:bodyPr/>
                    <a:lstStyle/>
                    <a:p>
                      <a:pPr marL="0" marR="0">
                        <a:lnSpc>
                          <a:spcPct val="107000"/>
                        </a:lnSpc>
                        <a:spcBef>
                          <a:spcPts val="0"/>
                        </a:spcBef>
                        <a:spcAft>
                          <a:spcPts val="0"/>
                        </a:spcAft>
                      </a:pPr>
                      <a:r>
                        <a:rPr lang="en-US" sz="1400" dirty="0">
                          <a:solidFill>
                            <a:sysClr val="windowText" lastClr="000000"/>
                          </a:solidFill>
                          <a:effectLst/>
                        </a:rPr>
                        <a:t>Restate thesis and important ideas here: </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6570">
                <a:tc gridSpan="2">
                  <a:txBody>
                    <a:bodyPr/>
                    <a:lstStyle/>
                    <a:p>
                      <a:pPr marL="0" marR="0">
                        <a:lnSpc>
                          <a:spcPct val="107000"/>
                        </a:lnSpc>
                        <a:spcBef>
                          <a:spcPts val="0"/>
                        </a:spcBef>
                        <a:spcAft>
                          <a:spcPts val="0"/>
                        </a:spcAft>
                      </a:pPr>
                      <a:r>
                        <a:rPr lang="en-US" sz="1400" dirty="0">
                          <a:solidFill>
                            <a:sysClr val="windowText" lastClr="000000"/>
                          </a:solidFill>
                          <a:effectLst/>
                        </a:rPr>
                        <a:t> </a:t>
                      </a:r>
                    </a:p>
                    <a:p>
                      <a:pPr marL="0" marR="0">
                        <a:lnSpc>
                          <a:spcPct val="107000"/>
                        </a:lnSpc>
                        <a:spcBef>
                          <a:spcPts val="0"/>
                        </a:spcBef>
                        <a:spcAft>
                          <a:spcPts val="0"/>
                        </a:spcAft>
                      </a:pPr>
                      <a:r>
                        <a:rPr lang="en-US" sz="1400" dirty="0">
                          <a:solidFill>
                            <a:sysClr val="windowText" lastClr="000000"/>
                          </a:solidFill>
                          <a:effectLst/>
                        </a:rPr>
                        <a:t> </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686570">
                <a:tc gridSpan="2">
                  <a:txBody>
                    <a:bodyPr/>
                    <a:lstStyle/>
                    <a:p>
                      <a:pPr marL="0" marR="0">
                        <a:lnSpc>
                          <a:spcPct val="107000"/>
                        </a:lnSpc>
                        <a:spcBef>
                          <a:spcPts val="0"/>
                        </a:spcBef>
                        <a:spcAft>
                          <a:spcPts val="0"/>
                        </a:spcAft>
                      </a:pPr>
                      <a:r>
                        <a:rPr lang="en-US" sz="1400" dirty="0">
                          <a:solidFill>
                            <a:sysClr val="windowText" lastClr="000000"/>
                          </a:solidFill>
                          <a:effectLst/>
                        </a:rPr>
                        <a:t> </a:t>
                      </a:r>
                    </a:p>
                    <a:p>
                      <a:pPr marL="0" marR="0">
                        <a:lnSpc>
                          <a:spcPct val="107000"/>
                        </a:lnSpc>
                        <a:spcBef>
                          <a:spcPts val="0"/>
                        </a:spcBef>
                        <a:spcAft>
                          <a:spcPts val="0"/>
                        </a:spcAft>
                      </a:pPr>
                      <a:r>
                        <a:rPr lang="en-US" sz="1400" dirty="0">
                          <a:solidFill>
                            <a:sysClr val="windowText" lastClr="000000"/>
                          </a:solidFill>
                          <a:effectLst/>
                        </a:rPr>
                        <a:t> </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686570">
                <a:tc>
                  <a:txBody>
                    <a:bodyPr/>
                    <a:lstStyle/>
                    <a:p>
                      <a:pPr marL="0" marR="0">
                        <a:lnSpc>
                          <a:spcPct val="107000"/>
                        </a:lnSpc>
                        <a:spcBef>
                          <a:spcPts val="0"/>
                        </a:spcBef>
                        <a:spcAft>
                          <a:spcPts val="0"/>
                        </a:spcAft>
                      </a:pPr>
                      <a:r>
                        <a:rPr lang="en-US" sz="1400" dirty="0">
                          <a:solidFill>
                            <a:sysClr val="windowText" lastClr="000000"/>
                          </a:solidFill>
                          <a:effectLst/>
                        </a:rPr>
                        <a:t>General Ending: </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440180" y="5280660"/>
            <a:ext cx="10012680" cy="1015663"/>
          </a:xfrm>
          <a:prstGeom prst="rect">
            <a:avLst/>
          </a:prstGeom>
          <a:solidFill>
            <a:srgbClr val="FFFF00"/>
          </a:solidFill>
        </p:spPr>
        <p:txBody>
          <a:bodyPr wrap="square" rtlCol="0">
            <a:spAutoFit/>
          </a:bodyPr>
          <a:lstStyle/>
          <a:p>
            <a:r>
              <a:rPr lang="en-US" sz="2000" dirty="0" smtClean="0"/>
              <a:t>Now that you have attacked the prompt and annotated all of the sources provided, fill in your outlines. Once finished, trade with you partner to make sure you are on  track and everything makes sense. </a:t>
            </a:r>
            <a:endParaRPr lang="en-US" sz="2000" dirty="0"/>
          </a:p>
        </p:txBody>
      </p:sp>
    </p:spTree>
    <p:extLst>
      <p:ext uri="{BB962C8B-B14F-4D97-AF65-F5344CB8AC3E}">
        <p14:creationId xmlns:p14="http://schemas.microsoft.com/office/powerpoint/2010/main" val="1211661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7943850" y="674370"/>
            <a:ext cx="4069080" cy="3416320"/>
          </a:xfrm>
          <a:prstGeom prst="rect">
            <a:avLst/>
          </a:prstGeom>
          <a:noFill/>
        </p:spPr>
        <p:txBody>
          <a:bodyPr wrap="square" rtlCol="0">
            <a:spAutoFit/>
          </a:bodyPr>
          <a:lstStyle/>
          <a:p>
            <a:r>
              <a:rPr lang="en-US" sz="5400" u="sng" dirty="0" smtClean="0">
                <a:latin typeface="Bernard MT Condensed"/>
              </a:rPr>
              <a:t>Step 4:</a:t>
            </a:r>
          </a:p>
          <a:p>
            <a:r>
              <a:rPr lang="en-US" sz="5400" dirty="0" smtClean="0">
                <a:latin typeface="Bernard MT Condensed"/>
              </a:rPr>
              <a:t>Begin writing the introduction. </a:t>
            </a:r>
            <a:endParaRPr lang="en-US" sz="5400" dirty="0">
              <a:latin typeface="Bernard MT Condensed"/>
            </a:endParaRPr>
          </a:p>
        </p:txBody>
      </p:sp>
    </p:spTree>
    <p:extLst>
      <p:ext uri="{BB962C8B-B14F-4D97-AF65-F5344CB8AC3E}">
        <p14:creationId xmlns:p14="http://schemas.microsoft.com/office/powerpoint/2010/main" val="4057381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03200" y="223520"/>
            <a:ext cx="10972800" cy="646331"/>
          </a:xfrm>
          <a:prstGeom prst="rect">
            <a:avLst/>
          </a:prstGeom>
          <a:noFill/>
        </p:spPr>
        <p:txBody>
          <a:bodyPr wrap="square" rtlCol="0">
            <a:spAutoFit/>
          </a:bodyPr>
          <a:lstStyle/>
          <a:p>
            <a:pPr algn="ctr"/>
            <a:r>
              <a:rPr lang="en-US" sz="3600" dirty="0" smtClean="0">
                <a:latin typeface="Bernard MT Condensed" panose="02050806060905020404" pitchFamily="18" charset="0"/>
              </a:rPr>
              <a:t>The Introduction</a:t>
            </a:r>
            <a:endParaRPr lang="en-US" sz="3600" dirty="0">
              <a:latin typeface="Bernard MT Condensed" panose="02050806060905020404" pitchFamily="18" charset="0"/>
            </a:endParaRPr>
          </a:p>
        </p:txBody>
      </p:sp>
      <p:sp>
        <p:nvSpPr>
          <p:cNvPr id="3" name="TextBox 2"/>
          <p:cNvSpPr txBox="1"/>
          <p:nvPr/>
        </p:nvSpPr>
        <p:spPr>
          <a:xfrm>
            <a:off x="-701749" y="1140102"/>
            <a:ext cx="3317358" cy="2923877"/>
          </a:xfrm>
          <a:prstGeom prst="rect">
            <a:avLst/>
          </a:prstGeom>
          <a:noFill/>
        </p:spPr>
        <p:txBody>
          <a:bodyPr wrap="square" rtlCol="0">
            <a:spAutoFit/>
          </a:bodyPr>
          <a:lstStyle/>
          <a:p>
            <a:endParaRPr lang="en-US" sz="1600" b="1" dirty="0" smtClean="0"/>
          </a:p>
          <a:p>
            <a:pPr marL="1200150" lvl="2" indent="-285750">
              <a:buFont typeface="Arial" panose="020B0604020202020204" pitchFamily="34" charset="0"/>
              <a:buChar char="•"/>
            </a:pPr>
            <a:r>
              <a:rPr lang="en-US" sz="2400" dirty="0" smtClean="0"/>
              <a:t>Your introduction must provide the reader with fundamental information which includes: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9854" y="716973"/>
            <a:ext cx="5559490" cy="6141027"/>
          </a:xfrm>
          <a:prstGeom prst="rect">
            <a:avLst/>
          </a:prstGeom>
        </p:spPr>
      </p:pic>
      <p:sp>
        <p:nvSpPr>
          <p:cNvPr id="5" name="TextBox 4"/>
          <p:cNvSpPr txBox="1"/>
          <p:nvPr/>
        </p:nvSpPr>
        <p:spPr>
          <a:xfrm>
            <a:off x="4083627" y="1662545"/>
            <a:ext cx="4000500" cy="3970318"/>
          </a:xfrm>
          <a:prstGeom prst="rect">
            <a:avLst/>
          </a:prstGeom>
          <a:noFill/>
        </p:spPr>
        <p:txBody>
          <a:bodyPr wrap="square" rtlCol="0">
            <a:spAutoFit/>
          </a:bodyPr>
          <a:lstStyle/>
          <a:p>
            <a:r>
              <a:rPr lang="en-US" sz="2400" dirty="0" smtClean="0"/>
              <a:t>1.) A </a:t>
            </a:r>
            <a:r>
              <a:rPr lang="en-US" sz="2400" dirty="0" smtClean="0">
                <a:solidFill>
                  <a:srgbClr val="FF0000"/>
                </a:solidFill>
              </a:rPr>
              <a:t>general opening</a:t>
            </a:r>
            <a:r>
              <a:rPr lang="en-US" sz="2400" dirty="0" smtClean="0"/>
              <a:t>.</a:t>
            </a:r>
          </a:p>
          <a:p>
            <a:r>
              <a:rPr lang="en-US" sz="2400" dirty="0" smtClean="0"/>
              <a:t>2.) A </a:t>
            </a:r>
            <a:r>
              <a:rPr lang="en-US" sz="2400" dirty="0" smtClean="0">
                <a:solidFill>
                  <a:srgbClr val="FF0000"/>
                </a:solidFill>
              </a:rPr>
              <a:t>link to the prompt </a:t>
            </a:r>
            <a:r>
              <a:rPr lang="en-US" sz="2400" dirty="0" smtClean="0"/>
              <a:t>which signifies your understanding of what the prompt is asking you to do. (Remember PURPOSE from RAMP.)</a:t>
            </a:r>
          </a:p>
          <a:p>
            <a:r>
              <a:rPr lang="en-US" sz="2400" dirty="0" smtClean="0"/>
              <a:t>3.) </a:t>
            </a:r>
            <a:r>
              <a:rPr lang="en-US" sz="2400" dirty="0" smtClean="0">
                <a:solidFill>
                  <a:srgbClr val="FF0000"/>
                </a:solidFill>
              </a:rPr>
              <a:t>Your thesis </a:t>
            </a:r>
            <a:r>
              <a:rPr lang="en-US" sz="2400" dirty="0" smtClean="0"/>
              <a:t>must be backed up with evidence from the sources provided to you.  </a:t>
            </a:r>
          </a:p>
          <a:p>
            <a:endParaRPr lang="en-US" dirty="0" smtClean="0"/>
          </a:p>
          <a:p>
            <a:endParaRPr lang="en-US" dirty="0"/>
          </a:p>
        </p:txBody>
      </p:sp>
      <p:sp>
        <p:nvSpPr>
          <p:cNvPr id="6" name="Right Arrow 5"/>
          <p:cNvSpPr/>
          <p:nvPr/>
        </p:nvSpPr>
        <p:spPr>
          <a:xfrm>
            <a:off x="372140" y="4295553"/>
            <a:ext cx="2636874" cy="47846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10800000">
            <a:off x="4083627" y="5108820"/>
            <a:ext cx="1909064" cy="141085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226056" y="5020056"/>
            <a:ext cx="1921071" cy="400110"/>
          </a:xfrm>
          <a:prstGeom prst="rect">
            <a:avLst/>
          </a:prstGeom>
          <a:noFill/>
        </p:spPr>
        <p:txBody>
          <a:bodyPr wrap="square" rtlCol="0">
            <a:spAutoFit/>
          </a:bodyPr>
          <a:lstStyle/>
          <a:p>
            <a:r>
              <a:rPr lang="en-US" sz="2000" dirty="0" smtClean="0"/>
              <a:t>General</a:t>
            </a:r>
            <a:r>
              <a:rPr lang="en-US" dirty="0" smtClean="0"/>
              <a:t> </a:t>
            </a:r>
            <a:endParaRPr lang="en-US" dirty="0"/>
          </a:p>
        </p:txBody>
      </p:sp>
      <p:sp>
        <p:nvSpPr>
          <p:cNvPr id="9" name="TextBox 8"/>
          <p:cNvSpPr txBox="1"/>
          <p:nvPr/>
        </p:nvSpPr>
        <p:spPr>
          <a:xfrm>
            <a:off x="5607303" y="6126316"/>
            <a:ext cx="2293113" cy="400110"/>
          </a:xfrm>
          <a:prstGeom prst="rect">
            <a:avLst/>
          </a:prstGeom>
          <a:noFill/>
        </p:spPr>
        <p:txBody>
          <a:bodyPr wrap="square" rtlCol="0">
            <a:spAutoFit/>
          </a:bodyPr>
          <a:lstStyle/>
          <a:p>
            <a:r>
              <a:rPr lang="en-US" sz="2000" dirty="0" smtClean="0"/>
              <a:t>Specific with thesis</a:t>
            </a:r>
            <a:endParaRPr lang="en-US" sz="2000" dirty="0"/>
          </a:p>
        </p:txBody>
      </p:sp>
      <p:cxnSp>
        <p:nvCxnSpPr>
          <p:cNvPr id="11" name="Straight Arrow Connector 10"/>
          <p:cNvCxnSpPr/>
          <p:nvPr/>
        </p:nvCxnSpPr>
        <p:spPr>
          <a:xfrm>
            <a:off x="6583680" y="5385898"/>
            <a:ext cx="27432" cy="74041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0896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046480" y="81280"/>
            <a:ext cx="10972800" cy="5539978"/>
          </a:xfrm>
          <a:prstGeom prst="rect">
            <a:avLst/>
          </a:prstGeom>
          <a:noFill/>
        </p:spPr>
        <p:txBody>
          <a:bodyPr wrap="square" rtlCol="0">
            <a:spAutoFit/>
          </a:bodyPr>
          <a:lstStyle/>
          <a:p>
            <a:pPr algn="ctr"/>
            <a:r>
              <a:rPr lang="en-US" sz="3600" dirty="0" smtClean="0">
                <a:latin typeface="Bernard MT Condensed" panose="02050806060905020404" pitchFamily="18" charset="0"/>
              </a:rPr>
              <a:t>Introduction:</a:t>
            </a:r>
          </a:p>
          <a:p>
            <a:pPr algn="ctr"/>
            <a:endParaRPr lang="en-US" dirty="0"/>
          </a:p>
          <a:p>
            <a:r>
              <a:rPr lang="en-US" sz="2000" b="1" u="sng" dirty="0" smtClean="0">
                <a:solidFill>
                  <a:srgbClr val="C00000"/>
                </a:solidFill>
              </a:rPr>
              <a:t>First Sentence: </a:t>
            </a:r>
            <a:r>
              <a:rPr lang="en-US" sz="2000" dirty="0" smtClean="0"/>
              <a:t>Relates or echoes the thesis or topic of the essay. Hook/General opening. </a:t>
            </a:r>
          </a:p>
          <a:p>
            <a:endParaRPr lang="en-US" sz="2000" dirty="0" smtClean="0"/>
          </a:p>
          <a:p>
            <a:r>
              <a:rPr lang="en-US" sz="2000" dirty="0" smtClean="0"/>
              <a:t>	</a:t>
            </a:r>
            <a:r>
              <a:rPr lang="en-US" sz="2000" b="1" i="1" dirty="0" smtClean="0"/>
              <a:t>Example: </a:t>
            </a:r>
            <a:r>
              <a:rPr lang="en-US" sz="2000" i="1" dirty="0"/>
              <a:t>Think about </a:t>
            </a:r>
            <a:r>
              <a:rPr lang="en-US" sz="2000" i="1" dirty="0" smtClean="0"/>
              <a:t>how frequently people check their phones </a:t>
            </a:r>
            <a:r>
              <a:rPr lang="en-US" sz="2000" i="1" dirty="0"/>
              <a:t>and how long </a:t>
            </a:r>
            <a:r>
              <a:rPr lang="en-US" sz="2000" i="1" dirty="0" smtClean="0"/>
              <a:t>they spend </a:t>
            </a:r>
            <a:r>
              <a:rPr lang="en-US" sz="2000" i="1" dirty="0"/>
              <a:t>looking at it. Oftentimes, people do not even remember what is going on around them. </a:t>
            </a:r>
            <a:endParaRPr lang="en-US" sz="2000" i="1" dirty="0" smtClean="0"/>
          </a:p>
          <a:p>
            <a:endParaRPr lang="en-US" sz="2000" dirty="0"/>
          </a:p>
          <a:p>
            <a:r>
              <a:rPr lang="en-US" sz="2000" b="1" u="sng" dirty="0" smtClean="0">
                <a:solidFill>
                  <a:srgbClr val="C00000"/>
                </a:solidFill>
              </a:rPr>
              <a:t>Second Sentence: </a:t>
            </a:r>
            <a:r>
              <a:rPr lang="en-US" sz="2000" dirty="0" smtClean="0"/>
              <a:t>Further explains the first sentence</a:t>
            </a:r>
            <a:r>
              <a:rPr lang="en-US" sz="2000" dirty="0"/>
              <a:t> </a:t>
            </a:r>
            <a:r>
              <a:rPr lang="en-US" sz="2000" dirty="0" smtClean="0"/>
              <a:t>by stating YOUR CLAIM. </a:t>
            </a:r>
          </a:p>
          <a:p>
            <a:endParaRPr lang="en-US" sz="2000" dirty="0" smtClean="0"/>
          </a:p>
          <a:p>
            <a:r>
              <a:rPr lang="en-US" sz="2000" dirty="0" smtClean="0"/>
              <a:t>	</a:t>
            </a:r>
            <a:r>
              <a:rPr lang="en-US" sz="2000" b="1" i="1" dirty="0" smtClean="0"/>
              <a:t>Example: </a:t>
            </a:r>
            <a:r>
              <a:rPr lang="en-US" sz="2000" i="1" dirty="0" smtClean="0"/>
              <a:t>Technology has produced a generation of over-stimulated and distracted youth who logically cannot be as efficient nor as thought provoking as their predecessors. </a:t>
            </a:r>
          </a:p>
          <a:p>
            <a:endParaRPr lang="en-US" sz="2000" dirty="0" smtClean="0"/>
          </a:p>
          <a:p>
            <a:r>
              <a:rPr lang="en-US" sz="2000" b="1" u="sng" dirty="0" smtClean="0">
                <a:solidFill>
                  <a:srgbClr val="C00000"/>
                </a:solidFill>
              </a:rPr>
              <a:t>Third Sentence: </a:t>
            </a:r>
            <a:r>
              <a:rPr lang="en-US" sz="2000" dirty="0" smtClean="0"/>
              <a:t>The link to the text. This sentence connects your ideas to the articles/sources you read. In the introduction of argumentative essays, you do not need to cite the source title. </a:t>
            </a:r>
          </a:p>
          <a:p>
            <a:endParaRPr lang="en-US" sz="2000" dirty="0" smtClean="0"/>
          </a:p>
          <a:p>
            <a:r>
              <a:rPr lang="en-US" sz="2000" dirty="0" smtClean="0"/>
              <a:t>	</a:t>
            </a:r>
            <a:r>
              <a:rPr lang="en-US" sz="2000" b="1" i="1" dirty="0" smtClean="0"/>
              <a:t>Example: </a:t>
            </a:r>
            <a:r>
              <a:rPr lang="en-US" sz="2000" i="1" dirty="0" smtClean="0"/>
              <a:t>In the three sources provided, the authors discuss the various opinions and facts surrounding the effects of technology in our lives in regards to potential risks or benefits.</a:t>
            </a:r>
          </a:p>
        </p:txBody>
      </p:sp>
    </p:spTree>
    <p:extLst>
      <p:ext uri="{BB962C8B-B14F-4D97-AF65-F5344CB8AC3E}">
        <p14:creationId xmlns:p14="http://schemas.microsoft.com/office/powerpoint/2010/main" val="1283266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925022" y="166254"/>
            <a:ext cx="11266978" cy="1138773"/>
          </a:xfrm>
          <a:prstGeom prst="rect">
            <a:avLst/>
          </a:prstGeom>
          <a:noFill/>
        </p:spPr>
        <p:txBody>
          <a:bodyPr wrap="square" rtlCol="0">
            <a:spAutoFit/>
          </a:bodyPr>
          <a:lstStyle/>
          <a:p>
            <a:pPr algn="ctr"/>
            <a:r>
              <a:rPr lang="en-US" sz="3200" dirty="0" smtClean="0">
                <a:latin typeface="Bernard MT Condensed" panose="02050806060905020404" pitchFamily="18" charset="0"/>
              </a:rPr>
              <a:t>Continued: General Opening of Introduction Paragraph</a:t>
            </a:r>
          </a:p>
          <a:p>
            <a:pPr algn="ctr"/>
            <a:endParaRPr lang="en-US" sz="3600" dirty="0">
              <a:latin typeface="Bernard MT Condensed" panose="02050806060905020404" pitchFamily="18" charset="0"/>
            </a:endParaRPr>
          </a:p>
        </p:txBody>
      </p:sp>
      <p:sp>
        <p:nvSpPr>
          <p:cNvPr id="4" name="TextBox 3"/>
          <p:cNvSpPr txBox="1"/>
          <p:nvPr/>
        </p:nvSpPr>
        <p:spPr>
          <a:xfrm>
            <a:off x="1229360" y="995680"/>
            <a:ext cx="10810240" cy="4401205"/>
          </a:xfrm>
          <a:prstGeom prst="rect">
            <a:avLst/>
          </a:prstGeom>
          <a:noFill/>
        </p:spPr>
        <p:txBody>
          <a:bodyPr wrap="square" rtlCol="0">
            <a:spAutoFit/>
          </a:bodyPr>
          <a:lstStyle/>
          <a:p>
            <a:r>
              <a:rPr lang="en-US" sz="2000" b="1" u="sng" dirty="0" smtClean="0">
                <a:solidFill>
                  <a:srgbClr val="C00000"/>
                </a:solidFill>
              </a:rPr>
              <a:t>Fourth Sentence: </a:t>
            </a:r>
            <a:r>
              <a:rPr lang="en-US" sz="2000" dirty="0" smtClean="0"/>
              <a:t>Gives background to the text/articles/sources</a:t>
            </a:r>
            <a:r>
              <a:rPr lang="en-US" sz="2000" dirty="0"/>
              <a:t> </a:t>
            </a:r>
            <a:r>
              <a:rPr lang="en-US" sz="2000" dirty="0" smtClean="0"/>
              <a:t>by addressing COUNTERCLAIM.</a:t>
            </a:r>
          </a:p>
          <a:p>
            <a:endParaRPr lang="en-US" sz="2000" dirty="0" smtClean="0"/>
          </a:p>
          <a:p>
            <a:r>
              <a:rPr lang="en-US" sz="2000" dirty="0" smtClean="0"/>
              <a:t>	</a:t>
            </a:r>
            <a:r>
              <a:rPr lang="en-US" sz="2000" i="1" dirty="0" smtClean="0"/>
              <a:t>Example: While obvious benefits of this increased dependency on technology abound, what is more prevalent are the unintended consequences that this excessive use produces. </a:t>
            </a:r>
          </a:p>
          <a:p>
            <a:endParaRPr lang="en-US" sz="2000" dirty="0" smtClean="0"/>
          </a:p>
          <a:p>
            <a:r>
              <a:rPr lang="en-US" sz="2000" b="1" u="sng" dirty="0" smtClean="0">
                <a:solidFill>
                  <a:srgbClr val="C00000"/>
                </a:solidFill>
              </a:rPr>
              <a:t>Fifth Sentence: </a:t>
            </a:r>
            <a:r>
              <a:rPr lang="en-US" sz="2000" dirty="0" smtClean="0"/>
              <a:t>The thesis.</a:t>
            </a:r>
          </a:p>
          <a:p>
            <a:r>
              <a:rPr lang="en-US" sz="2000" dirty="0" smtClean="0"/>
              <a:t>	If you are not clear about what the point of your essay is, the rest of the essay will be weak and lack any support. </a:t>
            </a:r>
            <a:r>
              <a:rPr lang="en-US" sz="2000" dirty="0" smtClean="0">
                <a:solidFill>
                  <a:srgbClr val="C00000"/>
                </a:solidFill>
              </a:rPr>
              <a:t>This is the foundation upon which the entire essay is built.</a:t>
            </a:r>
            <a:r>
              <a:rPr lang="en-US" sz="2000" dirty="0" smtClean="0"/>
              <a:t> It is the one well written sentence that clearly explains the information from the sources. Remember it is important to synthesize the information from all sources provided to you. </a:t>
            </a:r>
          </a:p>
          <a:p>
            <a:endParaRPr lang="en-US" sz="2000" dirty="0" smtClean="0"/>
          </a:p>
          <a:p>
            <a:r>
              <a:rPr lang="en-US" sz="2000" dirty="0" smtClean="0"/>
              <a:t>	</a:t>
            </a:r>
            <a:r>
              <a:rPr lang="en-US" sz="2000" i="1" dirty="0" smtClean="0"/>
              <a:t>Example: </a:t>
            </a:r>
            <a:r>
              <a:rPr lang="en-US" sz="2000" dirty="0"/>
              <a:t>Reliance on technology is not making people smarter; rather it is diminishing their ability to think clearly, make lasting personal connections, and be creatively original. </a:t>
            </a:r>
          </a:p>
          <a:p>
            <a:endParaRPr lang="en-US" sz="2000" dirty="0"/>
          </a:p>
        </p:txBody>
      </p:sp>
    </p:spTree>
    <p:extLst>
      <p:ext uri="{BB962C8B-B14F-4D97-AF65-F5344CB8AC3E}">
        <p14:creationId xmlns:p14="http://schemas.microsoft.com/office/powerpoint/2010/main" val="3144544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617220" y="114300"/>
            <a:ext cx="10801350" cy="584775"/>
          </a:xfrm>
          <a:prstGeom prst="rect">
            <a:avLst/>
          </a:prstGeom>
          <a:noFill/>
        </p:spPr>
        <p:txBody>
          <a:bodyPr wrap="square" rtlCol="0">
            <a:spAutoFit/>
          </a:bodyPr>
          <a:lstStyle/>
          <a:p>
            <a:pPr algn="ctr"/>
            <a:r>
              <a:rPr lang="en-US" sz="3200" b="1" dirty="0" smtClean="0">
                <a:solidFill>
                  <a:schemeClr val="accent1">
                    <a:lumMod val="75000"/>
                  </a:schemeClr>
                </a:solidFill>
                <a:latin typeface="Bernard MT Condensed"/>
              </a:rPr>
              <a:t>The Introduction Example</a:t>
            </a:r>
            <a:endParaRPr lang="en-US" sz="3200" b="1" dirty="0">
              <a:solidFill>
                <a:schemeClr val="accent1">
                  <a:lumMod val="75000"/>
                </a:schemeClr>
              </a:solidFill>
              <a:latin typeface="Bernard MT Condensed"/>
            </a:endParaRPr>
          </a:p>
        </p:txBody>
      </p:sp>
      <p:sp>
        <p:nvSpPr>
          <p:cNvPr id="4" name="Rectangle 3"/>
          <p:cNvSpPr/>
          <p:nvPr/>
        </p:nvSpPr>
        <p:spPr>
          <a:xfrm>
            <a:off x="1543050" y="1062990"/>
            <a:ext cx="8858250" cy="5724644"/>
          </a:xfrm>
          <a:prstGeom prst="rect">
            <a:avLst/>
          </a:prstGeom>
        </p:spPr>
        <p:txBody>
          <a:bodyPr wrap="square">
            <a:spAutoFit/>
          </a:bodyPr>
          <a:lstStyle/>
          <a:p>
            <a:r>
              <a:rPr lang="en-US" i="1" dirty="0" smtClean="0"/>
              <a:t>	</a:t>
            </a:r>
            <a:r>
              <a:rPr lang="en-US" sz="2400" dirty="0"/>
              <a:t>Think about how frequently people check their phones and how long they spend looking at it. Oftentimes, people do not even remember what is going on around them. </a:t>
            </a:r>
            <a:r>
              <a:rPr lang="en-US" sz="2400" dirty="0" smtClean="0"/>
              <a:t>Technology </a:t>
            </a:r>
            <a:r>
              <a:rPr lang="en-US" sz="2400" dirty="0"/>
              <a:t>has produced a generation of over-stimulated and distracted youth who logically cannot be as efficient nor as thought provoking as their predecessors</a:t>
            </a:r>
            <a:r>
              <a:rPr lang="en-US" sz="2400" dirty="0" smtClean="0"/>
              <a:t>. </a:t>
            </a:r>
            <a:r>
              <a:rPr lang="en-US" sz="2400" dirty="0"/>
              <a:t>In the three sources provided, the authors discuss the various opinions and facts surrounding the effects of technology in our lives in regards to potential risks or benefits</a:t>
            </a:r>
            <a:r>
              <a:rPr lang="en-US" sz="2400" dirty="0" smtClean="0"/>
              <a:t>.</a:t>
            </a:r>
            <a:r>
              <a:rPr lang="en-US" sz="2400" dirty="0"/>
              <a:t> While obvious benefits of this increased dependency on technology abound, what is more prevalent are the unintended consequences that this excessive use produces</a:t>
            </a:r>
            <a:r>
              <a:rPr lang="en-US" sz="2400" dirty="0" smtClean="0"/>
              <a:t>.</a:t>
            </a:r>
            <a:r>
              <a:rPr lang="en-US" sz="2400" dirty="0"/>
              <a:t> R</a:t>
            </a:r>
            <a:r>
              <a:rPr lang="en-US" sz="2400" dirty="0" smtClean="0"/>
              <a:t>eliance </a:t>
            </a:r>
            <a:r>
              <a:rPr lang="en-US" sz="2400" dirty="0"/>
              <a:t>on technology is not making </a:t>
            </a:r>
            <a:r>
              <a:rPr lang="en-US" sz="2400" dirty="0" smtClean="0"/>
              <a:t>people smarter</a:t>
            </a:r>
            <a:r>
              <a:rPr lang="en-US" sz="2400" dirty="0"/>
              <a:t>; rather it is diminishing </a:t>
            </a:r>
            <a:r>
              <a:rPr lang="en-US" sz="2400" dirty="0" smtClean="0"/>
              <a:t>their </a:t>
            </a:r>
            <a:r>
              <a:rPr lang="en-US" sz="2400" dirty="0"/>
              <a:t>ability to think clearly, make lasting personal connections, and be creatively original. </a:t>
            </a:r>
          </a:p>
          <a:p>
            <a:r>
              <a:rPr lang="en-US" i="1" dirty="0" smtClean="0"/>
              <a:t> </a:t>
            </a:r>
            <a:endParaRPr lang="en-US" i="1" dirty="0"/>
          </a:p>
          <a:p>
            <a:r>
              <a:rPr lang="en-US" i="1" dirty="0" smtClean="0"/>
              <a:t> </a:t>
            </a:r>
            <a:endParaRPr lang="en-US" i="1" dirty="0"/>
          </a:p>
          <a:p>
            <a:r>
              <a:rPr lang="en-US" i="1" dirty="0" smtClean="0"/>
              <a:t>   </a:t>
            </a:r>
            <a:endParaRPr lang="en-US" i="1" dirty="0"/>
          </a:p>
        </p:txBody>
      </p:sp>
      <p:sp>
        <p:nvSpPr>
          <p:cNvPr id="3" name="Isosceles Triangle 2"/>
          <p:cNvSpPr/>
          <p:nvPr/>
        </p:nvSpPr>
        <p:spPr>
          <a:xfrm rot="10800000">
            <a:off x="10264140" y="5029200"/>
            <a:ext cx="1577340" cy="138988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0749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8023860" y="388620"/>
            <a:ext cx="4057650" cy="4247317"/>
          </a:xfrm>
          <a:prstGeom prst="rect">
            <a:avLst/>
          </a:prstGeom>
          <a:noFill/>
        </p:spPr>
        <p:txBody>
          <a:bodyPr wrap="square" rtlCol="0">
            <a:spAutoFit/>
          </a:bodyPr>
          <a:lstStyle/>
          <a:p>
            <a:r>
              <a:rPr lang="en-US" sz="5400" dirty="0" smtClean="0">
                <a:latin typeface="Bernard MT Condensed"/>
              </a:rPr>
              <a:t>Step 5:</a:t>
            </a:r>
          </a:p>
          <a:p>
            <a:r>
              <a:rPr lang="en-US" sz="5400" dirty="0" smtClean="0">
                <a:latin typeface="Bernard MT Condensed"/>
              </a:rPr>
              <a:t>Begin writing the body paragraphs. </a:t>
            </a:r>
            <a:endParaRPr lang="en-US" sz="5400" dirty="0">
              <a:latin typeface="Bernard MT Condensed"/>
            </a:endParaRPr>
          </a:p>
        </p:txBody>
      </p:sp>
    </p:spTree>
    <p:extLst>
      <p:ext uri="{BB962C8B-B14F-4D97-AF65-F5344CB8AC3E}">
        <p14:creationId xmlns:p14="http://schemas.microsoft.com/office/powerpoint/2010/main" val="2476641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01600" y="111760"/>
            <a:ext cx="10993120" cy="646331"/>
          </a:xfrm>
          <a:prstGeom prst="rect">
            <a:avLst/>
          </a:prstGeom>
          <a:noFill/>
        </p:spPr>
        <p:txBody>
          <a:bodyPr wrap="square" rtlCol="0">
            <a:spAutoFit/>
          </a:bodyPr>
          <a:lstStyle/>
          <a:p>
            <a:pPr algn="ctr"/>
            <a:r>
              <a:rPr lang="en-US" sz="3600" dirty="0" smtClean="0">
                <a:latin typeface="Bernard MT Condensed" panose="02050806060905020404" pitchFamily="18" charset="0"/>
              </a:rPr>
              <a:t>The Body Paragraphs </a:t>
            </a:r>
            <a:endParaRPr lang="en-US" sz="3600" dirty="0">
              <a:latin typeface="Bernard MT Condensed" panose="02050806060905020404" pitchFamily="18" charset="0"/>
            </a:endParaRPr>
          </a:p>
        </p:txBody>
      </p:sp>
      <p:sp>
        <p:nvSpPr>
          <p:cNvPr id="3" name="TextBox 2"/>
          <p:cNvSpPr txBox="1"/>
          <p:nvPr/>
        </p:nvSpPr>
        <p:spPr>
          <a:xfrm>
            <a:off x="1463040" y="985520"/>
            <a:ext cx="8615680" cy="5539978"/>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The body of your essay should be a </a:t>
            </a:r>
            <a:r>
              <a:rPr lang="en-US" sz="2400" dirty="0" smtClean="0">
                <a:solidFill>
                  <a:srgbClr val="C00000"/>
                </a:solidFill>
              </a:rPr>
              <a:t>minimum of 3 paragraphs</a:t>
            </a:r>
            <a:r>
              <a:rPr lang="en-US" sz="2400" dirty="0" smtClean="0"/>
              <a:t>. For those of you who already write very well and are confident with your timing (*Remember you only get </a:t>
            </a:r>
            <a:r>
              <a:rPr lang="en-US" sz="2400" dirty="0" smtClean="0">
                <a:solidFill>
                  <a:srgbClr val="C00000"/>
                </a:solidFill>
              </a:rPr>
              <a:t>90-120 minutes</a:t>
            </a:r>
            <a:r>
              <a:rPr lang="en-US" sz="2400" dirty="0" smtClean="0"/>
              <a:t>), you may write more. </a:t>
            </a:r>
          </a:p>
          <a:p>
            <a:pPr marL="285750" indent="-285750">
              <a:buFont typeface="Arial" panose="020B0604020202020204" pitchFamily="34" charset="0"/>
              <a:buChar char="•"/>
            </a:pPr>
            <a:r>
              <a:rPr lang="en-US" sz="2400" dirty="0" smtClean="0"/>
              <a:t>Each paragraph must contain </a:t>
            </a:r>
            <a:r>
              <a:rPr lang="en-US" sz="2400" dirty="0" smtClean="0">
                <a:solidFill>
                  <a:srgbClr val="C00000"/>
                </a:solidFill>
              </a:rPr>
              <a:t>one element</a:t>
            </a:r>
            <a:r>
              <a:rPr lang="en-US" sz="2400" dirty="0" smtClean="0"/>
              <a:t> from your thesis with </a:t>
            </a:r>
            <a:r>
              <a:rPr lang="en-US" sz="2400" dirty="0" smtClean="0">
                <a:solidFill>
                  <a:srgbClr val="C00000"/>
                </a:solidFill>
              </a:rPr>
              <a:t>supporting details </a:t>
            </a:r>
            <a:r>
              <a:rPr lang="en-US" sz="2400" dirty="0" smtClean="0"/>
              <a:t>from the sources provided to you.</a:t>
            </a:r>
          </a:p>
          <a:p>
            <a:endParaRPr lang="en-US" sz="2400" dirty="0" smtClean="0"/>
          </a:p>
          <a:p>
            <a:r>
              <a:rPr lang="en-US" sz="2400" u="sng" dirty="0" smtClean="0"/>
              <a:t>Citing the text/sources</a:t>
            </a:r>
            <a:r>
              <a:rPr lang="en-US" sz="2400" dirty="0" smtClean="0"/>
              <a:t>: There are 3 common ways to do this</a:t>
            </a:r>
          </a:p>
          <a:p>
            <a:r>
              <a:rPr lang="en-US" sz="2400" dirty="0" smtClean="0"/>
              <a:t>	1.) </a:t>
            </a:r>
            <a:r>
              <a:rPr lang="en-US" sz="2400" dirty="0" smtClean="0">
                <a:solidFill>
                  <a:srgbClr val="C00000"/>
                </a:solidFill>
              </a:rPr>
              <a:t>Direct Quotation</a:t>
            </a:r>
          </a:p>
          <a:p>
            <a:r>
              <a:rPr lang="en-US" sz="2400" dirty="0" smtClean="0"/>
              <a:t>	2.) </a:t>
            </a:r>
            <a:r>
              <a:rPr lang="en-US" sz="2400" dirty="0" smtClean="0">
                <a:solidFill>
                  <a:srgbClr val="C00000"/>
                </a:solidFill>
              </a:rPr>
              <a:t>Paraphrase</a:t>
            </a:r>
          </a:p>
          <a:p>
            <a:r>
              <a:rPr lang="en-US" sz="2400" dirty="0">
                <a:solidFill>
                  <a:srgbClr val="C00000"/>
                </a:solidFill>
              </a:rPr>
              <a:t>	</a:t>
            </a:r>
            <a:r>
              <a:rPr lang="en-US" sz="2400" dirty="0" smtClean="0"/>
              <a:t>3.) </a:t>
            </a:r>
            <a:r>
              <a:rPr lang="en-US" sz="2400" dirty="0" smtClean="0">
                <a:solidFill>
                  <a:srgbClr val="C00000"/>
                </a:solidFill>
              </a:rPr>
              <a:t>Summarize</a:t>
            </a:r>
          </a:p>
          <a:p>
            <a:endParaRPr lang="en-US" sz="2400" dirty="0" smtClean="0"/>
          </a:p>
          <a:p>
            <a:pPr marL="285750" indent="-285750">
              <a:buFont typeface="Arial" panose="020B0604020202020204" pitchFamily="34" charset="0"/>
              <a:buChar char="•"/>
            </a:pPr>
            <a:r>
              <a:rPr lang="en-US" sz="2400" dirty="0" smtClean="0"/>
              <a:t>A strong paragraph should be at least </a:t>
            </a:r>
            <a:r>
              <a:rPr lang="en-US" sz="2400" dirty="0" smtClean="0">
                <a:solidFill>
                  <a:srgbClr val="C00000"/>
                </a:solidFill>
              </a:rPr>
              <a:t>5-7 sentences long </a:t>
            </a:r>
            <a:r>
              <a:rPr lang="en-US" sz="2400" dirty="0" smtClean="0"/>
              <a:t>and contain a </a:t>
            </a:r>
            <a:r>
              <a:rPr lang="en-US" sz="2400" dirty="0" smtClean="0">
                <a:solidFill>
                  <a:srgbClr val="C00000"/>
                </a:solidFill>
              </a:rPr>
              <a:t>topic sentence</a:t>
            </a:r>
            <a:r>
              <a:rPr lang="en-US" sz="2400" dirty="0" smtClean="0"/>
              <a:t>, </a:t>
            </a:r>
            <a:r>
              <a:rPr lang="en-US" sz="2400" dirty="0" smtClean="0">
                <a:solidFill>
                  <a:srgbClr val="C00000"/>
                </a:solidFill>
              </a:rPr>
              <a:t>source/text references</a:t>
            </a:r>
            <a:r>
              <a:rPr lang="en-US" sz="2400" dirty="0" smtClean="0"/>
              <a:t>, and a </a:t>
            </a:r>
            <a:r>
              <a:rPr lang="en-US" sz="2400" dirty="0" smtClean="0">
                <a:solidFill>
                  <a:srgbClr val="C00000"/>
                </a:solidFill>
              </a:rPr>
              <a:t>thesis link.</a:t>
            </a:r>
          </a:p>
          <a:p>
            <a:endParaRPr lang="en-US" dirty="0"/>
          </a:p>
        </p:txBody>
      </p:sp>
    </p:spTree>
    <p:extLst>
      <p:ext uri="{BB962C8B-B14F-4D97-AF65-F5344CB8AC3E}">
        <p14:creationId xmlns:p14="http://schemas.microsoft.com/office/powerpoint/2010/main" val="3564866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84824"/>
            <a:ext cx="11043920" cy="830997"/>
          </a:xfrm>
          <a:prstGeom prst="rect">
            <a:avLst/>
          </a:prstGeom>
          <a:noFill/>
        </p:spPr>
        <p:txBody>
          <a:bodyPr wrap="square" rtlCol="0">
            <a:spAutoFit/>
          </a:bodyPr>
          <a:lstStyle/>
          <a:p>
            <a:r>
              <a:rPr lang="en-US" sz="2400" b="1" dirty="0" smtClean="0">
                <a:latin typeface="Bernard MT Condensed" panose="02050806060905020404" pitchFamily="18" charset="0"/>
              </a:rPr>
              <a:t>You’ve got the writing prompt in front of you. Surprise! It’s an argumentative essay. Easy! Let’s get started. </a:t>
            </a:r>
            <a:endParaRPr lang="en-US" sz="2400" b="1" dirty="0">
              <a:latin typeface="Bernard MT Condensed" panose="02050806060905020404" pitchFamily="18" charset="0"/>
            </a:endParaRPr>
          </a:p>
        </p:txBody>
      </p:sp>
      <p:sp>
        <p:nvSpPr>
          <p:cNvPr id="3" name="TextBox 2"/>
          <p:cNvSpPr txBox="1"/>
          <p:nvPr/>
        </p:nvSpPr>
        <p:spPr>
          <a:xfrm>
            <a:off x="1066800" y="1028299"/>
            <a:ext cx="11043920" cy="6186309"/>
          </a:xfrm>
          <a:prstGeom prst="rect">
            <a:avLst/>
          </a:prstGeom>
          <a:noFill/>
        </p:spPr>
        <p:txBody>
          <a:bodyPr wrap="square" rtlCol="0">
            <a:spAutoFit/>
          </a:bodyPr>
          <a:lstStyle/>
          <a:p>
            <a:r>
              <a:rPr lang="en-US" sz="2000" dirty="0" smtClean="0"/>
              <a:t>What is the very first thing you should do?                               </a:t>
            </a:r>
            <a:r>
              <a:rPr lang="en-US" sz="2000" b="1" dirty="0" smtClean="0">
                <a:solidFill>
                  <a:srgbClr val="C00000"/>
                </a:solidFill>
              </a:rPr>
              <a:t>ATTACK THE PROMPT</a:t>
            </a:r>
            <a:r>
              <a:rPr lang="en-US" sz="2000" dirty="0" smtClean="0"/>
              <a:t>, my dear students!!                                                 </a:t>
            </a:r>
          </a:p>
          <a:p>
            <a:endParaRPr lang="en-US" sz="2000" dirty="0"/>
          </a:p>
          <a:p>
            <a:r>
              <a:rPr lang="en-US" sz="2000" b="1" u="sng" dirty="0" smtClean="0">
                <a:solidFill>
                  <a:srgbClr val="C00000"/>
                </a:solidFill>
              </a:rPr>
              <a:t>ROLE</a:t>
            </a:r>
            <a:r>
              <a:rPr lang="en-US" sz="2000" dirty="0" smtClean="0"/>
              <a:t>: What is my role as the writer? Am I writing in 1</a:t>
            </a:r>
            <a:r>
              <a:rPr lang="en-US" sz="2000" baseline="30000" dirty="0" smtClean="0"/>
              <a:t>st</a:t>
            </a:r>
            <a:r>
              <a:rPr lang="en-US" sz="2000" dirty="0" smtClean="0"/>
              <a:t>, 2</a:t>
            </a:r>
            <a:r>
              <a:rPr lang="en-US" sz="2000" baseline="30000" dirty="0" smtClean="0"/>
              <a:t>nd</a:t>
            </a:r>
            <a:r>
              <a:rPr lang="en-US" sz="2000" dirty="0" smtClean="0"/>
              <a:t>, or 3</a:t>
            </a:r>
            <a:r>
              <a:rPr lang="en-US" sz="2000" baseline="30000" dirty="0" smtClean="0"/>
              <a:t>rd</a:t>
            </a:r>
            <a:r>
              <a:rPr lang="en-US" sz="2000" dirty="0" smtClean="0"/>
              <a:t> person. For most formal essays, you will be writing in 3</a:t>
            </a:r>
            <a:r>
              <a:rPr lang="en-US" sz="2000" baseline="30000" dirty="0" smtClean="0"/>
              <a:t>rd</a:t>
            </a:r>
            <a:r>
              <a:rPr lang="en-US" sz="2000" dirty="0" smtClean="0"/>
              <a:t> person.  </a:t>
            </a:r>
          </a:p>
          <a:p>
            <a:endParaRPr lang="en-US" sz="2000" dirty="0" smtClean="0"/>
          </a:p>
          <a:p>
            <a:r>
              <a:rPr lang="en-US" sz="2000" b="1" u="sng" dirty="0" smtClean="0">
                <a:solidFill>
                  <a:srgbClr val="C00000"/>
                </a:solidFill>
              </a:rPr>
              <a:t>AUDIENCE</a:t>
            </a:r>
            <a:r>
              <a:rPr lang="en-US" sz="2000" b="1" u="sng" dirty="0" smtClean="0"/>
              <a:t>: </a:t>
            </a:r>
            <a:r>
              <a:rPr lang="en-US" sz="2000" dirty="0" smtClean="0"/>
              <a:t>Who am I writing for? Someone you are trying to convince. </a:t>
            </a:r>
          </a:p>
          <a:p>
            <a:endParaRPr lang="en-US" sz="2000" dirty="0" smtClean="0"/>
          </a:p>
          <a:p>
            <a:r>
              <a:rPr lang="en-US" sz="2000" b="1" u="sng" dirty="0" smtClean="0">
                <a:solidFill>
                  <a:srgbClr val="C00000"/>
                </a:solidFill>
              </a:rPr>
              <a:t>MODE</a:t>
            </a:r>
            <a:r>
              <a:rPr lang="en-US" sz="2000" b="1" u="sng" dirty="0" smtClean="0"/>
              <a:t>: </a:t>
            </a:r>
            <a:r>
              <a:rPr lang="en-US" sz="2000" dirty="0" smtClean="0"/>
              <a:t>What type of essay is this? = Argumentative; so you should simply be using the information from the sources provided, to take a stance and fully defend that stance. You must defend your stance to the audience using </a:t>
            </a:r>
            <a:r>
              <a:rPr lang="en-US" sz="2000" b="1" dirty="0" smtClean="0"/>
              <a:t>ALL</a:t>
            </a:r>
            <a:r>
              <a:rPr lang="en-US" sz="2000" dirty="0" smtClean="0"/>
              <a:t> sources to support the statement you make in your introduction paragraph. Well isn’t this another way to say persuasive essay? No. The difference between the two are that in argumentative writing you will not only state your claim but you will also address counterclaims. </a:t>
            </a:r>
          </a:p>
          <a:p>
            <a:endParaRPr lang="en-US" sz="1600" dirty="0" smtClean="0"/>
          </a:p>
          <a:p>
            <a:r>
              <a:rPr lang="en-US" sz="2000" b="1" u="sng" dirty="0" smtClean="0">
                <a:solidFill>
                  <a:srgbClr val="C00000"/>
                </a:solidFill>
              </a:rPr>
              <a:t>PURPOSE</a:t>
            </a:r>
            <a:r>
              <a:rPr lang="en-US" sz="2000" b="1" u="sng" dirty="0" smtClean="0"/>
              <a:t>:</a:t>
            </a:r>
            <a:r>
              <a:rPr lang="en-US" sz="2000" dirty="0" smtClean="0"/>
              <a:t> What are you actually DOING? First, go back to the prompt and figure out which specific group of words identify the action you should take in your writing. Then look at the handout I gave you to find words that will help you break down what you are doing. </a:t>
            </a:r>
            <a:r>
              <a:rPr lang="en-US" sz="2000" dirty="0"/>
              <a:t>(</a:t>
            </a:r>
            <a:r>
              <a:rPr lang="en-US" sz="2000" dirty="0" smtClean="0"/>
              <a:t>Analyzing, define, describe, critique, Enumerate, Evaluate, Explain, Interpret, Justify, list, Relate, Respond, Solve, and Synthesize.) </a:t>
            </a:r>
            <a:r>
              <a:rPr lang="en-US" sz="2000" dirty="0" smtClean="0">
                <a:solidFill>
                  <a:srgbClr val="C00000"/>
                </a:solidFill>
              </a:rPr>
              <a:t>*Remember that handout I gave you with for RAMP? Oh, yeah, that one! </a:t>
            </a:r>
          </a:p>
          <a:p>
            <a:endParaRPr lang="en-US" sz="2000" dirty="0"/>
          </a:p>
          <a:p>
            <a:endParaRPr lang="en-US" sz="2000" dirty="0" smtClean="0"/>
          </a:p>
        </p:txBody>
      </p:sp>
    </p:spTree>
    <p:extLst>
      <p:ext uri="{BB962C8B-B14F-4D97-AF65-F5344CB8AC3E}">
        <p14:creationId xmlns:p14="http://schemas.microsoft.com/office/powerpoint/2010/main" val="1879279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142240"/>
            <a:ext cx="10474960" cy="646331"/>
          </a:xfrm>
          <a:prstGeom prst="rect">
            <a:avLst/>
          </a:prstGeom>
          <a:noFill/>
        </p:spPr>
        <p:txBody>
          <a:bodyPr wrap="square" rtlCol="0">
            <a:spAutoFit/>
          </a:bodyPr>
          <a:lstStyle/>
          <a:p>
            <a:pPr algn="ctr"/>
            <a:r>
              <a:rPr lang="en-US" sz="3600" dirty="0" smtClean="0">
                <a:latin typeface="Bernard MT Condensed" panose="02050806060905020404" pitchFamily="18" charset="0"/>
              </a:rPr>
              <a:t>Body Paragraphs </a:t>
            </a:r>
          </a:p>
        </p:txBody>
      </p:sp>
      <p:sp>
        <p:nvSpPr>
          <p:cNvPr id="3" name="TextBox 2"/>
          <p:cNvSpPr txBox="1"/>
          <p:nvPr/>
        </p:nvSpPr>
        <p:spPr>
          <a:xfrm>
            <a:off x="1066800" y="948690"/>
            <a:ext cx="11003280" cy="3323987"/>
          </a:xfrm>
          <a:prstGeom prst="rect">
            <a:avLst/>
          </a:prstGeom>
          <a:noFill/>
        </p:spPr>
        <p:txBody>
          <a:bodyPr wrap="square" rtlCol="0">
            <a:spAutoFit/>
          </a:bodyPr>
          <a:lstStyle/>
          <a:p>
            <a:pPr marL="342900" indent="-342900">
              <a:buFont typeface="Arial" panose="020B0604020202020204" pitchFamily="34" charset="0"/>
              <a:buChar char="•"/>
            </a:pPr>
            <a:r>
              <a:rPr lang="en-US" sz="2400" b="1" dirty="0" smtClean="0">
                <a:solidFill>
                  <a:srgbClr val="C00000"/>
                </a:solidFill>
              </a:rPr>
              <a:t>Topic sentence: </a:t>
            </a:r>
            <a:r>
              <a:rPr lang="en-US" sz="2400" dirty="0" smtClean="0"/>
              <a:t>Start with a clear sentence that tells the reader what to expect from the rest of the paragraphs.</a:t>
            </a:r>
          </a:p>
          <a:p>
            <a:endParaRPr lang="en-US" sz="2400" dirty="0" smtClean="0"/>
          </a:p>
          <a:p>
            <a:pPr marL="342900" indent="-342900">
              <a:buFont typeface="Arial" panose="020B0604020202020204" pitchFamily="34" charset="0"/>
              <a:buChar char="•"/>
            </a:pPr>
            <a:r>
              <a:rPr lang="en-US" sz="2400" dirty="0" smtClean="0"/>
              <a:t> It might be helpful to organize your body paragraphs like this:</a:t>
            </a:r>
          </a:p>
          <a:p>
            <a:pPr marL="800100" lvl="1" indent="-342900">
              <a:buFont typeface="Arial" panose="020B0604020202020204" pitchFamily="34" charset="0"/>
              <a:buChar char="•"/>
            </a:pPr>
            <a:r>
              <a:rPr lang="en-US" sz="2400" dirty="0" smtClean="0"/>
              <a:t>1.) </a:t>
            </a:r>
            <a:r>
              <a:rPr lang="en-US" sz="2400" dirty="0" smtClean="0">
                <a:solidFill>
                  <a:srgbClr val="FF0000"/>
                </a:solidFill>
              </a:rPr>
              <a:t>Claim </a:t>
            </a:r>
          </a:p>
          <a:p>
            <a:pPr marL="800100" lvl="1" indent="-342900">
              <a:buFont typeface="Arial" panose="020B0604020202020204" pitchFamily="34" charset="0"/>
              <a:buChar char="•"/>
            </a:pPr>
            <a:r>
              <a:rPr lang="en-US" sz="2400" dirty="0" smtClean="0"/>
              <a:t>2.) Address </a:t>
            </a:r>
            <a:r>
              <a:rPr lang="en-US" sz="2400" dirty="0" smtClean="0">
                <a:solidFill>
                  <a:srgbClr val="FF0000"/>
                </a:solidFill>
              </a:rPr>
              <a:t>counterclaim</a:t>
            </a:r>
            <a:r>
              <a:rPr lang="en-US" sz="2400" dirty="0" smtClean="0"/>
              <a:t> by telling the reader why those claims are incorrect and why your claim is better. </a:t>
            </a:r>
          </a:p>
          <a:p>
            <a:pPr marL="800100" lvl="1" indent="-342900">
              <a:buFont typeface="Arial" panose="020B0604020202020204" pitchFamily="34" charset="0"/>
              <a:buChar char="•"/>
            </a:pPr>
            <a:r>
              <a:rPr lang="en-US" sz="2400" dirty="0" smtClean="0"/>
              <a:t>3.) </a:t>
            </a:r>
            <a:r>
              <a:rPr lang="en-US" sz="2400" dirty="0" smtClean="0">
                <a:solidFill>
                  <a:srgbClr val="FF0000"/>
                </a:solidFill>
              </a:rPr>
              <a:t>Claim</a:t>
            </a:r>
            <a:endParaRPr lang="en-US" sz="2400" dirty="0">
              <a:solidFill>
                <a:srgbClr val="FF0000"/>
              </a:solidFill>
            </a:endParaRPr>
          </a:p>
          <a:p>
            <a:endParaRPr lang="en-US" dirty="0"/>
          </a:p>
        </p:txBody>
      </p:sp>
    </p:spTree>
    <p:extLst>
      <p:ext uri="{BB962C8B-B14F-4D97-AF65-F5344CB8AC3E}">
        <p14:creationId xmlns:p14="http://schemas.microsoft.com/office/powerpoint/2010/main" val="3983984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Rectangle 1"/>
          <p:cNvSpPr/>
          <p:nvPr/>
        </p:nvSpPr>
        <p:spPr>
          <a:xfrm>
            <a:off x="1394460" y="1040130"/>
            <a:ext cx="9578340" cy="4124206"/>
          </a:xfrm>
          <a:prstGeom prst="rect">
            <a:avLst/>
          </a:prstGeom>
        </p:spPr>
        <p:txBody>
          <a:bodyPr wrap="square">
            <a:spAutoFit/>
          </a:bodyPr>
          <a:lstStyle/>
          <a:p>
            <a:pPr algn="ctr"/>
            <a:r>
              <a:rPr lang="en-US" sz="2800" b="1" dirty="0"/>
              <a:t>Utilize ICE to bring textual evidence into your body paragraphs. </a:t>
            </a:r>
            <a:endParaRPr lang="en-US" sz="2800" b="1" dirty="0" smtClean="0"/>
          </a:p>
          <a:p>
            <a:endParaRPr lang="en-US" dirty="0"/>
          </a:p>
          <a:p>
            <a:r>
              <a:rPr lang="en-US" sz="2400" dirty="0">
                <a:solidFill>
                  <a:srgbClr val="C00000"/>
                </a:solidFill>
              </a:rPr>
              <a:t>I: Introduce </a:t>
            </a:r>
            <a:r>
              <a:rPr lang="en-US" sz="2400" dirty="0"/>
              <a:t>the quote you are using by giving the reader the context or set-up from the source/text. </a:t>
            </a:r>
            <a:r>
              <a:rPr lang="en-US" sz="2400" dirty="0" smtClean="0"/>
              <a:t>This is common sense. Just don’t randomly insert quotes. It must make sense within your argument. </a:t>
            </a:r>
            <a:endParaRPr lang="en-US" sz="2400" dirty="0"/>
          </a:p>
          <a:p>
            <a:endParaRPr lang="en-US" sz="2400" dirty="0"/>
          </a:p>
          <a:p>
            <a:r>
              <a:rPr lang="en-US" sz="2400" dirty="0">
                <a:solidFill>
                  <a:srgbClr val="C00000"/>
                </a:solidFill>
              </a:rPr>
              <a:t>C: Cite </a:t>
            </a:r>
            <a:r>
              <a:rPr lang="en-US" sz="2400" dirty="0"/>
              <a:t>the quote using an anchor and include the title of the article or source number. </a:t>
            </a:r>
          </a:p>
          <a:p>
            <a:endParaRPr lang="en-US" sz="2400" dirty="0"/>
          </a:p>
          <a:p>
            <a:r>
              <a:rPr lang="en-US" sz="2400" dirty="0">
                <a:solidFill>
                  <a:srgbClr val="C00000"/>
                </a:solidFill>
              </a:rPr>
              <a:t>E: Explain </a:t>
            </a:r>
            <a:r>
              <a:rPr lang="en-US" sz="2400" dirty="0"/>
              <a:t>why you chose the quote. What does it show/prove? How does it help you </a:t>
            </a:r>
            <a:r>
              <a:rPr lang="en-US" sz="2400" dirty="0" smtClean="0"/>
              <a:t>argue your claim? </a:t>
            </a:r>
            <a:endParaRPr lang="en-US" sz="2400" dirty="0"/>
          </a:p>
        </p:txBody>
      </p:sp>
      <p:sp>
        <p:nvSpPr>
          <p:cNvPr id="3" name="TextBox 2"/>
          <p:cNvSpPr txBox="1"/>
          <p:nvPr/>
        </p:nvSpPr>
        <p:spPr>
          <a:xfrm>
            <a:off x="1165860" y="114300"/>
            <a:ext cx="10035540" cy="584775"/>
          </a:xfrm>
          <a:prstGeom prst="rect">
            <a:avLst/>
          </a:prstGeom>
          <a:noFill/>
        </p:spPr>
        <p:txBody>
          <a:bodyPr wrap="square" rtlCol="0">
            <a:spAutoFit/>
          </a:bodyPr>
          <a:lstStyle/>
          <a:p>
            <a:pPr algn="ctr"/>
            <a:r>
              <a:rPr lang="en-US" sz="3200" dirty="0" smtClean="0">
                <a:latin typeface="Bernard MT Condensed"/>
              </a:rPr>
              <a:t>Body Paragraphs: ICE</a:t>
            </a:r>
            <a:endParaRPr lang="en-US" sz="3200" dirty="0">
              <a:latin typeface="Bernard MT Condensed"/>
            </a:endParaRPr>
          </a:p>
        </p:txBody>
      </p:sp>
    </p:spTree>
    <p:extLst>
      <p:ext uri="{BB962C8B-B14F-4D97-AF65-F5344CB8AC3E}">
        <p14:creationId xmlns:p14="http://schemas.microsoft.com/office/powerpoint/2010/main" val="4209109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137920" y="172720"/>
            <a:ext cx="10861040" cy="646331"/>
          </a:xfrm>
          <a:prstGeom prst="rect">
            <a:avLst/>
          </a:prstGeom>
          <a:noFill/>
        </p:spPr>
        <p:txBody>
          <a:bodyPr wrap="square" rtlCol="0">
            <a:spAutoFit/>
          </a:bodyPr>
          <a:lstStyle/>
          <a:p>
            <a:pPr algn="ctr"/>
            <a:r>
              <a:rPr lang="en-US" sz="3600" dirty="0" smtClean="0">
                <a:latin typeface="Bernard MT Condensed" panose="02050806060905020404" pitchFamily="18" charset="0"/>
              </a:rPr>
              <a:t>How to anchor a Quote</a:t>
            </a:r>
            <a:endParaRPr lang="en-US" sz="3600" dirty="0">
              <a:latin typeface="Bernard MT Condensed" panose="02050806060905020404" pitchFamily="18" charset="0"/>
            </a:endParaRPr>
          </a:p>
        </p:txBody>
      </p:sp>
      <p:sp>
        <p:nvSpPr>
          <p:cNvPr id="4" name="TextBox 3"/>
          <p:cNvSpPr txBox="1"/>
          <p:nvPr/>
        </p:nvSpPr>
        <p:spPr>
          <a:xfrm>
            <a:off x="1014984" y="704089"/>
            <a:ext cx="11065256" cy="6001643"/>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All </a:t>
            </a:r>
            <a:r>
              <a:rPr lang="en-US" sz="2400" dirty="0" smtClean="0">
                <a:solidFill>
                  <a:schemeClr val="accent1">
                    <a:lumMod val="50000"/>
                  </a:schemeClr>
                </a:solidFill>
              </a:rPr>
              <a:t>quotes</a:t>
            </a:r>
            <a:r>
              <a:rPr lang="en-US" sz="2400" dirty="0" smtClean="0"/>
              <a:t> must be introduced in some way. A random quote, slipped in, without transition, sounds awkward and will confuse the reader. (</a:t>
            </a:r>
            <a:r>
              <a:rPr lang="en-US" sz="2400" dirty="0" smtClean="0">
                <a:solidFill>
                  <a:srgbClr val="C00000"/>
                </a:solidFill>
              </a:rPr>
              <a:t>See in anchors in red.</a:t>
            </a:r>
            <a:r>
              <a:rPr lang="en-US" sz="2400" dirty="0" smtClean="0"/>
              <a:t>) </a:t>
            </a:r>
          </a:p>
          <a:p>
            <a:pPr marL="342900" indent="-342900">
              <a:buFont typeface="Arial" panose="020B0604020202020204" pitchFamily="34" charset="0"/>
              <a:buChar char="•"/>
            </a:pPr>
            <a:r>
              <a:rPr lang="en-US" sz="2400" dirty="0" smtClean="0"/>
              <a:t> Here are some starter </a:t>
            </a:r>
            <a:r>
              <a:rPr lang="en-US" sz="2400" i="1" dirty="0" smtClean="0"/>
              <a:t>examples</a:t>
            </a:r>
            <a:r>
              <a:rPr lang="en-US" sz="2400" dirty="0" smtClean="0"/>
              <a:t>:</a:t>
            </a:r>
          </a:p>
          <a:p>
            <a:endParaRPr lang="en-US" sz="2400" dirty="0"/>
          </a:p>
          <a:p>
            <a:r>
              <a:rPr lang="en-US" sz="2400" dirty="0" smtClean="0"/>
              <a:t>	</a:t>
            </a:r>
            <a:r>
              <a:rPr lang="en-US" sz="2400" b="1" dirty="0" smtClean="0">
                <a:solidFill>
                  <a:srgbClr val="C00000"/>
                </a:solidFill>
              </a:rPr>
              <a:t>Source 1 stated, </a:t>
            </a:r>
            <a:r>
              <a:rPr lang="en-US" sz="2400" b="1" dirty="0" smtClean="0"/>
              <a:t>“Because of cellphones and social media, those we depend on are more accessible today than at any point since we lived in small, village-like settlements” (Hampton par. 4). </a:t>
            </a:r>
            <a:endParaRPr lang="en-US" sz="2400" dirty="0" smtClean="0"/>
          </a:p>
          <a:p>
            <a:r>
              <a:rPr lang="en-US" sz="2400" dirty="0" smtClean="0"/>
              <a:t>	</a:t>
            </a:r>
            <a:r>
              <a:rPr lang="en-US" sz="2400" b="1" dirty="0" err="1" smtClean="0">
                <a:solidFill>
                  <a:srgbClr val="C00000"/>
                </a:solidFill>
              </a:rPr>
              <a:t>Richtel</a:t>
            </a:r>
            <a:r>
              <a:rPr lang="en-US" sz="2400" b="1" dirty="0" smtClean="0">
                <a:solidFill>
                  <a:srgbClr val="C00000"/>
                </a:solidFill>
              </a:rPr>
              <a:t> wrote,</a:t>
            </a:r>
            <a:r>
              <a:rPr lang="en-US" sz="2400" b="1" dirty="0" smtClean="0"/>
              <a:t> “And for millions of people like Mr. Campbell, these urges can inflict nicks and cuts on creativity and deep thought, interrupting work and family life” (source 3 par. 4). </a:t>
            </a:r>
          </a:p>
          <a:p>
            <a:r>
              <a:rPr lang="en-US" sz="2400" dirty="0"/>
              <a:t>	</a:t>
            </a:r>
            <a:r>
              <a:rPr lang="en-US" sz="2400" dirty="0" smtClean="0"/>
              <a:t>		OR</a:t>
            </a:r>
          </a:p>
          <a:p>
            <a:pPr marL="342900" indent="-342900">
              <a:buFont typeface="Arial" panose="020B0604020202020204" pitchFamily="34" charset="0"/>
              <a:buChar char="•"/>
            </a:pPr>
            <a:r>
              <a:rPr lang="en-US" sz="2400" dirty="0" smtClean="0">
                <a:solidFill>
                  <a:schemeClr val="accent1">
                    <a:lumMod val="50000"/>
                  </a:schemeClr>
                </a:solidFill>
              </a:rPr>
              <a:t>Paraphrase</a:t>
            </a:r>
            <a:r>
              <a:rPr lang="en-US" sz="2400" dirty="0" smtClean="0">
                <a:solidFill>
                  <a:srgbClr val="C00000"/>
                </a:solidFill>
              </a:rPr>
              <a:t> </a:t>
            </a:r>
            <a:r>
              <a:rPr lang="en-US" sz="2400" dirty="0" smtClean="0"/>
              <a:t>by indirectly referencing the authors words.</a:t>
            </a:r>
          </a:p>
          <a:p>
            <a:endParaRPr lang="en-US" sz="2400" dirty="0"/>
          </a:p>
          <a:p>
            <a:r>
              <a:rPr lang="en-US" sz="2400" dirty="0" smtClean="0"/>
              <a:t>	</a:t>
            </a:r>
            <a:r>
              <a:rPr lang="en-US" sz="2400" b="1" dirty="0" smtClean="0">
                <a:solidFill>
                  <a:srgbClr val="C00000"/>
                </a:solidFill>
              </a:rPr>
              <a:t>Source 3 discusses </a:t>
            </a:r>
            <a:r>
              <a:rPr lang="en-US" sz="2400" b="1" dirty="0" smtClean="0"/>
              <a:t>how people struggle to maintain balance, efficiency and success in their lives when thwarted with constant bombardments of technological data.</a:t>
            </a:r>
            <a:endParaRPr lang="en-US" sz="2400" b="1" dirty="0"/>
          </a:p>
        </p:txBody>
      </p:sp>
    </p:spTree>
    <p:extLst>
      <p:ext uri="{BB962C8B-B14F-4D97-AF65-F5344CB8AC3E}">
        <p14:creationId xmlns:p14="http://schemas.microsoft.com/office/powerpoint/2010/main" val="3151817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TextBox 2"/>
          <p:cNvSpPr txBox="1"/>
          <p:nvPr/>
        </p:nvSpPr>
        <p:spPr>
          <a:xfrm>
            <a:off x="955040" y="111760"/>
            <a:ext cx="10932160" cy="646331"/>
          </a:xfrm>
          <a:prstGeom prst="rect">
            <a:avLst/>
          </a:prstGeom>
          <a:noFill/>
        </p:spPr>
        <p:txBody>
          <a:bodyPr wrap="square" rtlCol="0">
            <a:spAutoFit/>
          </a:bodyPr>
          <a:lstStyle/>
          <a:p>
            <a:pPr algn="ctr"/>
            <a:r>
              <a:rPr lang="en-US" sz="3600" dirty="0" smtClean="0">
                <a:latin typeface="Bernard MT Condensed" panose="02050806060905020404" pitchFamily="18" charset="0"/>
              </a:rPr>
              <a:t>How to Properly Cite a Quote</a:t>
            </a:r>
            <a:endParaRPr lang="en-US" sz="3600" dirty="0">
              <a:latin typeface="Bernard MT Condensed" panose="02050806060905020404" pitchFamily="18" charset="0"/>
            </a:endParaRPr>
          </a:p>
        </p:txBody>
      </p:sp>
      <p:sp>
        <p:nvSpPr>
          <p:cNvPr id="4" name="TextBox 3"/>
          <p:cNvSpPr txBox="1"/>
          <p:nvPr/>
        </p:nvSpPr>
        <p:spPr>
          <a:xfrm>
            <a:off x="1168400" y="1178560"/>
            <a:ext cx="10718800"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Follow standard </a:t>
            </a:r>
            <a:r>
              <a:rPr lang="en-US" sz="2400" dirty="0" smtClean="0">
                <a:solidFill>
                  <a:srgbClr val="C00000"/>
                </a:solidFill>
              </a:rPr>
              <a:t>MLA</a:t>
            </a:r>
            <a:r>
              <a:rPr lang="en-US" sz="2400" dirty="0" smtClean="0"/>
              <a:t> formatting. </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Always remember </a:t>
            </a:r>
            <a:r>
              <a:rPr lang="en-US" sz="2400" dirty="0" smtClean="0">
                <a:solidFill>
                  <a:srgbClr val="C00000"/>
                </a:solidFill>
              </a:rPr>
              <a:t>the citation is part of the sentence</a:t>
            </a:r>
            <a:r>
              <a:rPr lang="en-US" sz="2400" dirty="0" smtClean="0"/>
              <a:t>, therefore, it comes before the end of the punctuation. </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For example: </a:t>
            </a:r>
          </a:p>
          <a:p>
            <a:endParaRPr lang="en-US" sz="2400" dirty="0" smtClean="0"/>
          </a:p>
          <a:p>
            <a:r>
              <a:rPr lang="en-US" sz="2400" dirty="0" smtClean="0"/>
              <a:t>	Source 2 said, “You can Google all the facts you want, but you’ll never Google your way to brilliance” (</a:t>
            </a:r>
            <a:r>
              <a:rPr lang="en-US" sz="2400" dirty="0" err="1" smtClean="0"/>
              <a:t>Carr</a:t>
            </a:r>
            <a:r>
              <a:rPr lang="en-US" sz="2400" dirty="0" smtClean="0"/>
              <a:t> par. 4). </a:t>
            </a:r>
          </a:p>
        </p:txBody>
      </p:sp>
      <p:cxnSp>
        <p:nvCxnSpPr>
          <p:cNvPr id="5" name="Straight Arrow Connector 4"/>
          <p:cNvCxnSpPr/>
          <p:nvPr/>
        </p:nvCxnSpPr>
        <p:spPr>
          <a:xfrm flipH="1" flipV="1">
            <a:off x="5646420" y="4503420"/>
            <a:ext cx="1314450" cy="9144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60870" y="5303520"/>
            <a:ext cx="2125980" cy="400110"/>
          </a:xfrm>
          <a:prstGeom prst="rect">
            <a:avLst/>
          </a:prstGeom>
          <a:noFill/>
        </p:spPr>
        <p:txBody>
          <a:bodyPr wrap="square" rtlCol="0">
            <a:spAutoFit/>
          </a:bodyPr>
          <a:lstStyle/>
          <a:p>
            <a:r>
              <a:rPr lang="en-US" sz="2000" dirty="0" smtClean="0">
                <a:solidFill>
                  <a:srgbClr val="C00000"/>
                </a:solidFill>
              </a:rPr>
              <a:t>End punctuation. </a:t>
            </a:r>
            <a:endParaRPr lang="en-US" sz="2000" dirty="0">
              <a:solidFill>
                <a:srgbClr val="C00000"/>
              </a:solidFill>
            </a:endParaRPr>
          </a:p>
        </p:txBody>
      </p:sp>
      <p:cxnSp>
        <p:nvCxnSpPr>
          <p:cNvPr id="11" name="Straight Arrow Connector 10"/>
          <p:cNvCxnSpPr/>
          <p:nvPr/>
        </p:nvCxnSpPr>
        <p:spPr>
          <a:xfrm flipV="1">
            <a:off x="3280410" y="4594880"/>
            <a:ext cx="1040130" cy="82294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28800" y="5303520"/>
            <a:ext cx="1691640" cy="707886"/>
          </a:xfrm>
          <a:prstGeom prst="rect">
            <a:avLst/>
          </a:prstGeom>
          <a:noFill/>
        </p:spPr>
        <p:txBody>
          <a:bodyPr wrap="square" rtlCol="0">
            <a:spAutoFit/>
          </a:bodyPr>
          <a:lstStyle/>
          <a:p>
            <a:r>
              <a:rPr lang="en-US" sz="2000" dirty="0" smtClean="0">
                <a:solidFill>
                  <a:srgbClr val="C00000"/>
                </a:solidFill>
              </a:rPr>
              <a:t>Author’s last name. </a:t>
            </a:r>
            <a:endParaRPr lang="en-US" sz="2000" dirty="0">
              <a:solidFill>
                <a:srgbClr val="C00000"/>
              </a:solidFill>
            </a:endParaRPr>
          </a:p>
        </p:txBody>
      </p:sp>
      <p:cxnSp>
        <p:nvCxnSpPr>
          <p:cNvPr id="14" name="Straight Arrow Connector 13"/>
          <p:cNvCxnSpPr/>
          <p:nvPr/>
        </p:nvCxnSpPr>
        <p:spPr>
          <a:xfrm flipV="1">
            <a:off x="4949190" y="4503420"/>
            <a:ext cx="22860" cy="120021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972050" y="4503420"/>
            <a:ext cx="400050" cy="120021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983355" y="5646480"/>
            <a:ext cx="2251710" cy="707886"/>
          </a:xfrm>
          <a:prstGeom prst="rect">
            <a:avLst/>
          </a:prstGeom>
          <a:noFill/>
        </p:spPr>
        <p:txBody>
          <a:bodyPr wrap="square" rtlCol="0">
            <a:spAutoFit/>
          </a:bodyPr>
          <a:lstStyle/>
          <a:p>
            <a:r>
              <a:rPr lang="en-US" sz="2000" dirty="0" smtClean="0">
                <a:solidFill>
                  <a:srgbClr val="C00000"/>
                </a:solidFill>
              </a:rPr>
              <a:t>Paragraph # this quote came from. </a:t>
            </a:r>
            <a:endParaRPr lang="en-US" sz="2000" dirty="0">
              <a:solidFill>
                <a:srgbClr val="C00000"/>
              </a:solidFill>
            </a:endParaRPr>
          </a:p>
        </p:txBody>
      </p:sp>
    </p:spTree>
    <p:extLst>
      <p:ext uri="{BB962C8B-B14F-4D97-AF65-F5344CB8AC3E}">
        <p14:creationId xmlns:p14="http://schemas.microsoft.com/office/powerpoint/2010/main" val="2041834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833120" y="426720"/>
            <a:ext cx="10901680" cy="646331"/>
          </a:xfrm>
          <a:prstGeom prst="rect">
            <a:avLst/>
          </a:prstGeom>
          <a:noFill/>
        </p:spPr>
        <p:txBody>
          <a:bodyPr wrap="square" rtlCol="0">
            <a:spAutoFit/>
          </a:bodyPr>
          <a:lstStyle/>
          <a:p>
            <a:pPr algn="ctr"/>
            <a:r>
              <a:rPr lang="en-US" sz="3600" dirty="0" smtClean="0">
                <a:latin typeface="Bernard MT Condensed" panose="02050806060905020404" pitchFamily="18" charset="0"/>
              </a:rPr>
              <a:t>Explaining the Quote you Chose</a:t>
            </a:r>
          </a:p>
        </p:txBody>
      </p:sp>
      <p:sp>
        <p:nvSpPr>
          <p:cNvPr id="3" name="TextBox 2"/>
          <p:cNvSpPr txBox="1"/>
          <p:nvPr/>
        </p:nvSpPr>
        <p:spPr>
          <a:xfrm>
            <a:off x="1137920" y="1229360"/>
            <a:ext cx="10942320" cy="5324535"/>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After you cite the quote, it still needs some explanation. You have to demonstrate to the reader why you are using it in your writing. It may be obvious, but the skill of a strong writer is to articulate your reasons to your reader. </a:t>
            </a:r>
            <a:r>
              <a:rPr lang="en-US" sz="2400" dirty="0" smtClean="0">
                <a:solidFill>
                  <a:srgbClr val="C00000"/>
                </a:solidFill>
              </a:rPr>
              <a:t>A well-chosen quote deserves commentary.</a:t>
            </a:r>
            <a:r>
              <a:rPr lang="en-US" sz="2400" dirty="0" smtClean="0"/>
              <a:t> Avoid using this phrase:</a:t>
            </a:r>
          </a:p>
          <a:p>
            <a:r>
              <a:rPr lang="en-US" sz="2400" dirty="0"/>
              <a:t>	</a:t>
            </a:r>
            <a:r>
              <a:rPr lang="en-US" sz="2400" dirty="0" smtClean="0"/>
              <a:t>“This quote shows…..”</a:t>
            </a:r>
          </a:p>
          <a:p>
            <a:r>
              <a:rPr lang="en-US" sz="2400" dirty="0" smtClean="0"/>
              <a:t>This is a bit too simple. Instead you could use: “When the author…”</a:t>
            </a:r>
          </a:p>
          <a:p>
            <a:endParaRPr lang="en-US" sz="2400" dirty="0"/>
          </a:p>
          <a:p>
            <a:pPr algn="ctr"/>
            <a:r>
              <a:rPr lang="en-US" sz="2800" b="1" dirty="0" smtClean="0"/>
              <a:t>Thesis Links</a:t>
            </a:r>
          </a:p>
          <a:p>
            <a:pPr marL="342900" indent="-342900">
              <a:buFont typeface="Arial" panose="020B0604020202020204" pitchFamily="34" charset="0"/>
              <a:buChar char="•"/>
            </a:pPr>
            <a:r>
              <a:rPr lang="en-US" sz="2400" dirty="0" smtClean="0"/>
              <a:t>After you have explained the quote, you </a:t>
            </a:r>
            <a:r>
              <a:rPr lang="en-US" sz="2400" dirty="0" smtClean="0">
                <a:solidFill>
                  <a:srgbClr val="C00000"/>
                </a:solidFill>
              </a:rPr>
              <a:t>make your final connection back to the original thesis</a:t>
            </a:r>
            <a:r>
              <a:rPr lang="en-US" sz="2400" dirty="0" smtClean="0"/>
              <a:t>. This is a gentle reminder to the reader that you are indeed addressing the prompt, thoroughly. </a:t>
            </a:r>
          </a:p>
          <a:p>
            <a:r>
              <a:rPr lang="en-US" sz="2400" dirty="0" smtClean="0"/>
              <a:t>This should NOT be the same phrase repeated for each paragraph. That is lazy and too formulaic. You should tweak the thesis link each time to fit the example or quote you are using. </a:t>
            </a:r>
            <a:endParaRPr lang="en-US" sz="2400" dirty="0"/>
          </a:p>
        </p:txBody>
      </p:sp>
    </p:spTree>
    <p:extLst>
      <p:ext uri="{BB962C8B-B14F-4D97-AF65-F5344CB8AC3E}">
        <p14:creationId xmlns:p14="http://schemas.microsoft.com/office/powerpoint/2010/main" val="3122794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25120" y="0"/>
            <a:ext cx="11125200" cy="646331"/>
          </a:xfrm>
          <a:prstGeom prst="rect">
            <a:avLst/>
          </a:prstGeom>
          <a:noFill/>
        </p:spPr>
        <p:txBody>
          <a:bodyPr wrap="square" rtlCol="0">
            <a:spAutoFit/>
          </a:bodyPr>
          <a:lstStyle/>
          <a:p>
            <a:pPr algn="ctr"/>
            <a:r>
              <a:rPr lang="en-US" sz="3600" dirty="0" smtClean="0">
                <a:latin typeface="Bernard MT Condensed" panose="02050806060905020404" pitchFamily="18" charset="0"/>
              </a:rPr>
              <a:t>Helpful information for Body Paragraphs</a:t>
            </a:r>
            <a:endParaRPr lang="en-US" sz="3600" dirty="0">
              <a:latin typeface="Bernard MT Condensed" panose="020508060609050204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120" y="602673"/>
            <a:ext cx="5774344" cy="6151130"/>
          </a:xfrm>
          <a:prstGeom prst="rect">
            <a:avLst/>
          </a:prstGeom>
        </p:spPr>
      </p:pic>
      <p:sp>
        <p:nvSpPr>
          <p:cNvPr id="5" name="TextBox 4"/>
          <p:cNvSpPr txBox="1"/>
          <p:nvPr/>
        </p:nvSpPr>
        <p:spPr>
          <a:xfrm>
            <a:off x="1631373" y="1506682"/>
            <a:ext cx="4083627" cy="4708981"/>
          </a:xfrm>
          <a:prstGeom prst="rect">
            <a:avLst/>
          </a:prstGeom>
          <a:noFill/>
        </p:spPr>
        <p:txBody>
          <a:bodyPr wrap="square" rtlCol="0">
            <a:spAutoFit/>
          </a:bodyPr>
          <a:lstStyle/>
          <a:p>
            <a:pPr marL="342900" indent="-342900">
              <a:buFont typeface="+mj-lt"/>
              <a:buAutoNum type="arabicPeriod"/>
            </a:pPr>
            <a:r>
              <a:rPr lang="en-US" sz="2000" dirty="0" smtClean="0"/>
              <a:t>Discuss the example and/or quotes in logical order within your paragraphs.</a:t>
            </a:r>
          </a:p>
          <a:p>
            <a:pPr marL="342900" indent="-342900">
              <a:buFont typeface="+mj-lt"/>
              <a:buAutoNum type="arabicPeriod"/>
            </a:pPr>
            <a:r>
              <a:rPr lang="en-US" sz="2000" dirty="0" smtClean="0"/>
              <a:t>Use transitions appropriately.</a:t>
            </a:r>
          </a:p>
          <a:p>
            <a:pPr marL="342900" indent="-342900">
              <a:buFont typeface="+mj-lt"/>
              <a:buAutoNum type="arabicPeriod"/>
            </a:pPr>
            <a:r>
              <a:rPr lang="en-US" sz="2000" dirty="0" smtClean="0"/>
              <a:t>Don’t stick to first, second, third, and lastly. It is too elementary.</a:t>
            </a:r>
          </a:p>
          <a:p>
            <a:pPr marL="342900" indent="-342900">
              <a:buFont typeface="+mj-lt"/>
              <a:buAutoNum type="arabicPeriod"/>
            </a:pPr>
            <a:r>
              <a:rPr lang="en-US" sz="2000" dirty="0" smtClean="0"/>
              <a:t>Make sure your quotes and examples are the best choice for your thesis.</a:t>
            </a:r>
          </a:p>
          <a:p>
            <a:pPr marL="742950" lvl="1" indent="-285750">
              <a:buFont typeface="Arial" panose="020B0604020202020204" pitchFamily="34" charset="0"/>
              <a:buChar char="•"/>
            </a:pPr>
            <a:r>
              <a:rPr lang="en-US" sz="2000" dirty="0" smtClean="0"/>
              <a:t>It is very obvious when quotes are chosen randomly or without effort.</a:t>
            </a:r>
          </a:p>
          <a:p>
            <a:pPr marL="342900" indent="-342900">
              <a:buFont typeface="+mj-lt"/>
              <a:buAutoNum type="arabicPeriod"/>
            </a:pPr>
            <a:r>
              <a:rPr lang="en-US" sz="2000" dirty="0" smtClean="0"/>
              <a:t>Cite your evidence. </a:t>
            </a:r>
          </a:p>
          <a:p>
            <a:pPr marL="342900" indent="-342900">
              <a:buFont typeface="+mj-lt"/>
              <a:buAutoNum type="arabicPeriod"/>
            </a:pPr>
            <a:r>
              <a:rPr lang="en-US" sz="2000" dirty="0" smtClean="0"/>
              <a:t>Discuss your claim and also discredit the counterclaim. </a:t>
            </a:r>
          </a:p>
        </p:txBody>
      </p:sp>
    </p:spTree>
    <p:extLst>
      <p:ext uri="{BB962C8B-B14F-4D97-AF65-F5344CB8AC3E}">
        <p14:creationId xmlns:p14="http://schemas.microsoft.com/office/powerpoint/2010/main" val="3444559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8001000" y="800100"/>
            <a:ext cx="4091940" cy="3416320"/>
          </a:xfrm>
          <a:prstGeom prst="rect">
            <a:avLst/>
          </a:prstGeom>
          <a:noFill/>
        </p:spPr>
        <p:txBody>
          <a:bodyPr wrap="square" rtlCol="0">
            <a:spAutoFit/>
          </a:bodyPr>
          <a:lstStyle/>
          <a:p>
            <a:r>
              <a:rPr lang="en-US" sz="5400" u="sng" dirty="0" smtClean="0">
                <a:latin typeface="Bernard MT Condensed"/>
              </a:rPr>
              <a:t>Step 6:</a:t>
            </a:r>
          </a:p>
          <a:p>
            <a:r>
              <a:rPr lang="en-US" sz="5400" dirty="0" smtClean="0">
                <a:latin typeface="Bernard MT Condensed"/>
              </a:rPr>
              <a:t>Begin writing the conclusion. </a:t>
            </a:r>
            <a:endParaRPr lang="en-US" sz="5400" dirty="0">
              <a:latin typeface="Bernard MT Condensed"/>
            </a:endParaRPr>
          </a:p>
        </p:txBody>
      </p:sp>
    </p:spTree>
    <p:extLst>
      <p:ext uri="{BB962C8B-B14F-4D97-AF65-F5344CB8AC3E}">
        <p14:creationId xmlns:p14="http://schemas.microsoft.com/office/powerpoint/2010/main" val="685631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985400" y="251752"/>
            <a:ext cx="3701654" cy="646331"/>
          </a:xfrm>
          <a:prstGeom prst="rect">
            <a:avLst/>
          </a:prstGeom>
        </p:spPr>
        <p:txBody>
          <a:bodyPr wrap="none">
            <a:spAutoFit/>
          </a:bodyPr>
          <a:lstStyle/>
          <a:p>
            <a:pPr algn="ctr"/>
            <a:r>
              <a:rPr lang="en-US" sz="3600" dirty="0">
                <a:latin typeface="Bernard MT Condensed" panose="02050806060905020404" pitchFamily="18" charset="0"/>
              </a:rPr>
              <a:t>The Conclusion</a:t>
            </a:r>
          </a:p>
        </p:txBody>
      </p:sp>
      <p:sp>
        <p:nvSpPr>
          <p:cNvPr id="5" name="Rectangle 4"/>
          <p:cNvSpPr/>
          <p:nvPr/>
        </p:nvSpPr>
        <p:spPr>
          <a:xfrm>
            <a:off x="1122219" y="974374"/>
            <a:ext cx="9216736" cy="5632311"/>
          </a:xfrm>
          <a:prstGeom prst="rect">
            <a:avLst/>
          </a:prstGeom>
        </p:spPr>
        <p:txBody>
          <a:bodyPr wrap="square">
            <a:spAutoFit/>
          </a:bodyPr>
          <a:lstStyle/>
          <a:p>
            <a:pPr marL="342900" indent="-342900">
              <a:buFont typeface="Arial" panose="020B0604020202020204" pitchFamily="34" charset="0"/>
              <a:buChar char="•"/>
            </a:pPr>
            <a:r>
              <a:rPr lang="en-US" sz="2000" dirty="0"/>
              <a:t>In any speech, presentation, or phone call, people communicate ideas; therefore a </a:t>
            </a:r>
            <a:r>
              <a:rPr lang="en-US" sz="2000" dirty="0">
                <a:solidFill>
                  <a:srgbClr val="C00000"/>
                </a:solidFill>
              </a:rPr>
              <a:t>summary of what you addressed must be present at the end</a:t>
            </a:r>
            <a:r>
              <a:rPr lang="en-US" sz="2000" dirty="0"/>
              <a:t>. </a:t>
            </a:r>
          </a:p>
          <a:p>
            <a:pPr marL="342900" indent="-342900">
              <a:buFont typeface="Arial" panose="020B0604020202020204" pitchFamily="34" charset="0"/>
              <a:buChar char="•"/>
            </a:pPr>
            <a:r>
              <a:rPr lang="en-US" sz="2000" dirty="0"/>
              <a:t>The conclusion needs to </a:t>
            </a:r>
            <a:r>
              <a:rPr lang="en-US" sz="2000" dirty="0">
                <a:solidFill>
                  <a:srgbClr val="C00000"/>
                </a:solidFill>
              </a:rPr>
              <a:t>reverse the ideas and/or information you presented in the introduction paragraph</a:t>
            </a:r>
            <a:r>
              <a:rPr lang="en-US" sz="2000" dirty="0"/>
              <a:t>. </a:t>
            </a:r>
          </a:p>
          <a:p>
            <a:pPr marL="342900" indent="-342900">
              <a:buFont typeface="Arial" panose="020B0604020202020204" pitchFamily="34" charset="0"/>
              <a:buChar char="•"/>
            </a:pPr>
            <a:r>
              <a:rPr lang="en-US" sz="2000" dirty="0"/>
              <a:t>Instead of going from big/general to small/specific – you now must </a:t>
            </a:r>
            <a:r>
              <a:rPr lang="en-US" sz="2000" dirty="0">
                <a:solidFill>
                  <a:srgbClr val="C00000"/>
                </a:solidFill>
              </a:rPr>
              <a:t>take the reader from the specific points of the text back to a place where it can relate to the topic in general. </a:t>
            </a:r>
          </a:p>
          <a:p>
            <a:pPr marL="342900" indent="-342900">
              <a:buFont typeface="Arial" panose="020B0604020202020204" pitchFamily="34" charset="0"/>
              <a:buChar char="•"/>
            </a:pPr>
            <a:r>
              <a:rPr lang="en-US" sz="2000" dirty="0"/>
              <a:t>This is NOT just a backwards introduction. </a:t>
            </a:r>
          </a:p>
          <a:p>
            <a:pPr marL="342900" indent="-342900">
              <a:buFont typeface="Arial" panose="020B0604020202020204" pitchFamily="34" charset="0"/>
              <a:buChar char="•"/>
            </a:pPr>
            <a:r>
              <a:rPr lang="en-US" sz="2000" dirty="0"/>
              <a:t>A major difference in your reader, is </a:t>
            </a:r>
            <a:r>
              <a:rPr lang="en-US" sz="2000" dirty="0">
                <a:solidFill>
                  <a:srgbClr val="C00000"/>
                </a:solidFill>
              </a:rPr>
              <a:t>now he or she is very knowledgeable about the topic.</a:t>
            </a:r>
            <a:r>
              <a:rPr lang="en-US" sz="2000" dirty="0"/>
              <a:t> You can add much more insightful comments which are now understood better.</a:t>
            </a:r>
          </a:p>
          <a:p>
            <a:pPr marL="342900" indent="-342900">
              <a:buFont typeface="Arial" panose="020B0604020202020204" pitchFamily="34" charset="0"/>
              <a:buChar char="•"/>
            </a:pPr>
            <a:r>
              <a:rPr lang="en-US" sz="2000" dirty="0"/>
              <a:t>Start </a:t>
            </a:r>
            <a:r>
              <a:rPr lang="en-US" sz="2000" dirty="0">
                <a:solidFill>
                  <a:srgbClr val="C00000"/>
                </a:solidFill>
              </a:rPr>
              <a:t>by restating the prompt as it relates to your thesis</a:t>
            </a:r>
            <a:r>
              <a:rPr lang="en-US" sz="2000" dirty="0"/>
              <a:t>. </a:t>
            </a:r>
          </a:p>
          <a:p>
            <a:pPr marL="342900" indent="-342900">
              <a:buFont typeface="Arial" panose="020B0604020202020204" pitchFamily="34" charset="0"/>
              <a:buChar char="•"/>
            </a:pPr>
            <a:r>
              <a:rPr lang="en-US" sz="2000" dirty="0"/>
              <a:t>Briefly summarize your examples and then add some connection about the articles/sources. </a:t>
            </a:r>
            <a:endParaRPr lang="en-US" sz="2000" dirty="0" smtClean="0"/>
          </a:p>
          <a:p>
            <a:endParaRPr lang="en-US" sz="2000" dirty="0"/>
          </a:p>
          <a:p>
            <a:r>
              <a:rPr lang="en-US" sz="2000" dirty="0"/>
              <a:t>This is </a:t>
            </a:r>
            <a:r>
              <a:rPr lang="en-US" sz="2000" dirty="0">
                <a:solidFill>
                  <a:srgbClr val="C00000"/>
                </a:solidFill>
              </a:rPr>
              <a:t>NOT the place for new information or an exact restatement of previous ideas</a:t>
            </a:r>
            <a:r>
              <a:rPr lang="en-US" sz="2000" dirty="0"/>
              <a:t>. Just because it is last, don’t mistake the power of the lasting impression it gives your audience/ reader.</a:t>
            </a:r>
          </a:p>
        </p:txBody>
      </p:sp>
    </p:spTree>
    <p:extLst>
      <p:ext uri="{BB962C8B-B14F-4D97-AF65-F5344CB8AC3E}">
        <p14:creationId xmlns:p14="http://schemas.microsoft.com/office/powerpoint/2010/main" val="1716507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310640" y="223520"/>
            <a:ext cx="10434320" cy="646331"/>
          </a:xfrm>
          <a:prstGeom prst="rect">
            <a:avLst/>
          </a:prstGeom>
          <a:noFill/>
        </p:spPr>
        <p:txBody>
          <a:bodyPr wrap="square" rtlCol="0">
            <a:spAutoFit/>
          </a:bodyPr>
          <a:lstStyle/>
          <a:p>
            <a:pPr algn="ctr"/>
            <a:r>
              <a:rPr lang="en-US" sz="3600" dirty="0" smtClean="0">
                <a:latin typeface="Bernard MT Condensed" panose="02050806060905020404" pitchFamily="18" charset="0"/>
              </a:rPr>
              <a:t>From Specific to General </a:t>
            </a:r>
            <a:endParaRPr lang="en-US" sz="3600" dirty="0">
              <a:latin typeface="Bernard MT Condensed" panose="02050806060905020404" pitchFamily="18" charset="0"/>
            </a:endParaRPr>
          </a:p>
        </p:txBody>
      </p:sp>
      <p:sp>
        <p:nvSpPr>
          <p:cNvPr id="3" name="TextBox 2"/>
          <p:cNvSpPr txBox="1"/>
          <p:nvPr/>
        </p:nvSpPr>
        <p:spPr>
          <a:xfrm>
            <a:off x="1127760" y="948138"/>
            <a:ext cx="10347960" cy="4247317"/>
          </a:xfrm>
          <a:prstGeom prst="rect">
            <a:avLst/>
          </a:prstGeom>
          <a:noFill/>
        </p:spPr>
        <p:txBody>
          <a:bodyPr wrap="square" rtlCol="0">
            <a:spAutoFit/>
          </a:bodyPr>
          <a:lstStyle/>
          <a:p>
            <a:r>
              <a:rPr lang="en-US" sz="2400" dirty="0" smtClean="0"/>
              <a:t>After your 3 or more detail-oriented paragraphs, you want to go back to the whole overview. Never start with:</a:t>
            </a:r>
          </a:p>
          <a:p>
            <a:r>
              <a:rPr lang="en-US" sz="2400" dirty="0"/>
              <a:t>	</a:t>
            </a:r>
            <a:r>
              <a:rPr lang="en-US" sz="2400" dirty="0" smtClean="0"/>
              <a:t>“In conclusion…”</a:t>
            </a:r>
          </a:p>
          <a:p>
            <a:pPr algn="ctr"/>
            <a:endParaRPr lang="en-US" sz="2000" dirty="0" smtClean="0"/>
          </a:p>
          <a:p>
            <a:pPr algn="ctr"/>
            <a:r>
              <a:rPr lang="en-US" sz="2400" b="1" dirty="0" smtClean="0"/>
              <a:t>Provide a Brief Summary of your claim:</a:t>
            </a:r>
          </a:p>
          <a:p>
            <a:endParaRPr lang="en-US" sz="2000" dirty="0"/>
          </a:p>
          <a:p>
            <a:r>
              <a:rPr lang="en-US" sz="2400" dirty="0" smtClean="0"/>
              <a:t>Here, you want to just remind the reader of all the great backup you gave for your thesis, but do not retell each one. Just a few sentences will do for this part. </a:t>
            </a:r>
          </a:p>
          <a:p>
            <a:endParaRPr lang="en-US" sz="2400" dirty="0"/>
          </a:p>
          <a:p>
            <a:r>
              <a:rPr lang="en-US" sz="2400" dirty="0" smtClean="0"/>
              <a:t>End with something more general about the topic/prompt. </a:t>
            </a:r>
          </a:p>
          <a:p>
            <a:endParaRPr lang="en-US" sz="2000" dirty="0"/>
          </a:p>
          <a:p>
            <a:endParaRPr lang="en-US" dirty="0" smtClean="0"/>
          </a:p>
        </p:txBody>
      </p:sp>
      <p:sp>
        <p:nvSpPr>
          <p:cNvPr id="4" name="Isosceles Triangle 3"/>
          <p:cNvSpPr/>
          <p:nvPr/>
        </p:nvSpPr>
        <p:spPr>
          <a:xfrm>
            <a:off x="6644884" y="4776085"/>
            <a:ext cx="1686444" cy="1550908"/>
          </a:xfrm>
          <a:prstGeom prst="triangl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5205743" y="4697798"/>
            <a:ext cx="2878282" cy="400110"/>
          </a:xfrm>
          <a:prstGeom prst="rect">
            <a:avLst/>
          </a:prstGeom>
          <a:noFill/>
        </p:spPr>
        <p:txBody>
          <a:bodyPr wrap="square" rtlCol="0">
            <a:spAutoFit/>
          </a:bodyPr>
          <a:lstStyle/>
          <a:p>
            <a:r>
              <a:rPr lang="en-US" sz="2000" dirty="0" smtClean="0">
                <a:solidFill>
                  <a:srgbClr val="C00000"/>
                </a:solidFill>
              </a:rPr>
              <a:t>Specific</a:t>
            </a:r>
            <a:r>
              <a:rPr lang="en-US" dirty="0" smtClean="0"/>
              <a:t> </a:t>
            </a:r>
            <a:endParaRPr lang="en-US" dirty="0"/>
          </a:p>
        </p:txBody>
      </p:sp>
      <p:sp>
        <p:nvSpPr>
          <p:cNvPr id="11" name="TextBox 10"/>
          <p:cNvSpPr txBox="1"/>
          <p:nvPr/>
        </p:nvSpPr>
        <p:spPr>
          <a:xfrm>
            <a:off x="5185845" y="6126938"/>
            <a:ext cx="2306782" cy="400110"/>
          </a:xfrm>
          <a:prstGeom prst="rect">
            <a:avLst/>
          </a:prstGeom>
          <a:noFill/>
        </p:spPr>
        <p:txBody>
          <a:bodyPr wrap="square" rtlCol="0">
            <a:spAutoFit/>
          </a:bodyPr>
          <a:lstStyle/>
          <a:p>
            <a:r>
              <a:rPr lang="en-US" sz="2000" dirty="0" smtClean="0">
                <a:solidFill>
                  <a:srgbClr val="C00000"/>
                </a:solidFill>
              </a:rPr>
              <a:t>General</a:t>
            </a:r>
            <a:r>
              <a:rPr lang="en-US" dirty="0" smtClean="0"/>
              <a:t> </a:t>
            </a:r>
            <a:endParaRPr lang="en-US" dirty="0"/>
          </a:p>
        </p:txBody>
      </p:sp>
      <p:cxnSp>
        <p:nvCxnSpPr>
          <p:cNvPr id="6" name="Straight Arrow Connector 5"/>
          <p:cNvCxnSpPr/>
          <p:nvPr/>
        </p:nvCxnSpPr>
        <p:spPr>
          <a:xfrm>
            <a:off x="5641848" y="5195455"/>
            <a:ext cx="9144" cy="93148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423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36020" y="-10633"/>
            <a:ext cx="10668000" cy="584775"/>
          </a:xfrm>
          <a:prstGeom prst="rect">
            <a:avLst/>
          </a:prstGeom>
          <a:noFill/>
        </p:spPr>
        <p:txBody>
          <a:bodyPr wrap="square" rtlCol="0">
            <a:spAutoFit/>
          </a:bodyPr>
          <a:lstStyle/>
          <a:p>
            <a:pPr algn="ctr"/>
            <a:r>
              <a:rPr lang="en-US" sz="3200" dirty="0" smtClean="0">
                <a:latin typeface="Bernard MT Condensed" panose="02050806060905020404" pitchFamily="18" charset="0"/>
              </a:rPr>
              <a:t>Helpful notes on the Conclusion</a:t>
            </a:r>
            <a:endParaRPr lang="en-US" sz="3200" dirty="0">
              <a:latin typeface="Bernard MT Condensed" panose="020508060609050204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610" y="510363"/>
            <a:ext cx="5746534" cy="6347637"/>
          </a:xfrm>
          <a:prstGeom prst="rect">
            <a:avLst/>
          </a:prstGeom>
        </p:spPr>
      </p:pic>
      <p:sp>
        <p:nvSpPr>
          <p:cNvPr id="6" name="Rectangle 5"/>
          <p:cNvSpPr/>
          <p:nvPr/>
        </p:nvSpPr>
        <p:spPr>
          <a:xfrm>
            <a:off x="1541318" y="1374523"/>
            <a:ext cx="4007427" cy="4708981"/>
          </a:xfrm>
          <a:prstGeom prst="rect">
            <a:avLst/>
          </a:prstGeom>
        </p:spPr>
        <p:txBody>
          <a:bodyPr wrap="square">
            <a:spAutoFit/>
          </a:bodyPr>
          <a:lstStyle/>
          <a:p>
            <a:pPr marL="342900" indent="-342900">
              <a:buFont typeface="+mj-lt"/>
              <a:buAutoNum type="arabicPeriod"/>
            </a:pPr>
            <a:r>
              <a:rPr lang="en-US" sz="2000" dirty="0"/>
              <a:t>Be clear about your claim </a:t>
            </a:r>
          </a:p>
          <a:p>
            <a:pPr marL="342900" indent="-342900">
              <a:buFont typeface="+mj-lt"/>
              <a:buAutoNum type="arabicPeriod"/>
            </a:pPr>
            <a:r>
              <a:rPr lang="en-US" sz="2000" dirty="0"/>
              <a:t>Be scholarly.</a:t>
            </a:r>
          </a:p>
          <a:p>
            <a:pPr marL="342900" indent="-342900">
              <a:buFont typeface="+mj-lt"/>
              <a:buAutoNum type="arabicPeriod"/>
            </a:pPr>
            <a:r>
              <a:rPr lang="en-US" sz="2000" dirty="0"/>
              <a:t>Don’t fizzle out. </a:t>
            </a:r>
          </a:p>
          <a:p>
            <a:pPr marL="342900" indent="-342900">
              <a:buFont typeface="+mj-lt"/>
              <a:buAutoNum type="arabicPeriod"/>
            </a:pPr>
            <a:r>
              <a:rPr lang="en-US" sz="2000" dirty="0"/>
              <a:t>You are not allowed to use personal pronouns, but students slip on this rule, especially in the conclusion. Don’t let your guard down. Be consistent to the finish. </a:t>
            </a:r>
          </a:p>
          <a:p>
            <a:pPr marL="342900" indent="-342900">
              <a:buFont typeface="+mj-lt"/>
              <a:buAutoNum type="arabicPeriod"/>
            </a:pPr>
            <a:r>
              <a:rPr lang="en-US" sz="2000" dirty="0"/>
              <a:t>You wouldn’t walk off the field just because there are a few minutes left</a:t>
            </a:r>
            <a:r>
              <a:rPr lang="en-US" sz="2000" dirty="0" smtClean="0"/>
              <a:t>.</a:t>
            </a:r>
            <a:endParaRPr lang="en-US" sz="2000" dirty="0"/>
          </a:p>
          <a:p>
            <a:pPr marL="342900" indent="-342900">
              <a:buFont typeface="+mj-lt"/>
              <a:buAutoNum type="arabicPeriod"/>
            </a:pPr>
            <a:r>
              <a:rPr lang="en-US" sz="2000" dirty="0"/>
              <a:t>The difference between a weak and solid conclusion can be the difference between receiving a 3 or 4. Finish strong. </a:t>
            </a:r>
          </a:p>
        </p:txBody>
      </p:sp>
    </p:spTree>
    <p:extLst>
      <p:ext uri="{BB962C8B-B14F-4D97-AF65-F5344CB8AC3E}">
        <p14:creationId xmlns:p14="http://schemas.microsoft.com/office/powerpoint/2010/main" val="101610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7905750" y="971550"/>
            <a:ext cx="4107180" cy="2585323"/>
          </a:xfrm>
          <a:prstGeom prst="rect">
            <a:avLst/>
          </a:prstGeom>
          <a:noFill/>
        </p:spPr>
        <p:txBody>
          <a:bodyPr wrap="square" rtlCol="0">
            <a:spAutoFit/>
          </a:bodyPr>
          <a:lstStyle/>
          <a:p>
            <a:r>
              <a:rPr lang="en-US" sz="5400" u="sng" dirty="0" smtClean="0">
                <a:latin typeface="Bernard MT Condensed"/>
              </a:rPr>
              <a:t>Step 1:</a:t>
            </a:r>
          </a:p>
          <a:p>
            <a:r>
              <a:rPr lang="en-US" sz="5400" dirty="0" smtClean="0">
                <a:latin typeface="Bernard MT Condensed"/>
              </a:rPr>
              <a:t>ATTACK the PROMPT! </a:t>
            </a:r>
            <a:endParaRPr lang="en-US" sz="5400" dirty="0">
              <a:latin typeface="Bernard MT Condensed"/>
            </a:endParaRPr>
          </a:p>
        </p:txBody>
      </p:sp>
    </p:spTree>
    <p:extLst>
      <p:ext uri="{BB962C8B-B14F-4D97-AF65-F5344CB8AC3E}">
        <p14:creationId xmlns:p14="http://schemas.microsoft.com/office/powerpoint/2010/main" val="1070451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107440" y="142240"/>
            <a:ext cx="10769600" cy="646331"/>
          </a:xfrm>
          <a:prstGeom prst="rect">
            <a:avLst/>
          </a:prstGeom>
          <a:noFill/>
        </p:spPr>
        <p:txBody>
          <a:bodyPr wrap="square" rtlCol="0">
            <a:spAutoFit/>
          </a:bodyPr>
          <a:lstStyle/>
          <a:p>
            <a:pPr algn="ctr"/>
            <a:r>
              <a:rPr lang="en-US" sz="3600" u="sng" dirty="0" smtClean="0">
                <a:latin typeface="Bernard MT Condensed" panose="02050806060905020404" pitchFamily="18" charset="0"/>
              </a:rPr>
              <a:t>FSA Argumentative Essay Rubric Checklist </a:t>
            </a:r>
            <a:endParaRPr lang="en-US" sz="3600" u="sng" dirty="0">
              <a:latin typeface="Bernard MT Condensed" panose="02050806060905020404" pitchFamily="18" charset="0"/>
            </a:endParaRPr>
          </a:p>
        </p:txBody>
      </p:sp>
      <p:sp>
        <p:nvSpPr>
          <p:cNvPr id="3" name="TextBox 2"/>
          <p:cNvSpPr txBox="1"/>
          <p:nvPr/>
        </p:nvSpPr>
        <p:spPr>
          <a:xfrm>
            <a:off x="1209040" y="955040"/>
            <a:ext cx="10911840" cy="5632311"/>
          </a:xfrm>
          <a:prstGeom prst="rect">
            <a:avLst/>
          </a:prstGeom>
          <a:noFill/>
        </p:spPr>
        <p:txBody>
          <a:bodyPr wrap="square" rtlCol="0">
            <a:spAutoFit/>
          </a:bodyPr>
          <a:lstStyle/>
          <a:p>
            <a:pPr marL="285750" indent="-285750">
              <a:buFont typeface="Wingdings" panose="05000000000000000000" pitchFamily="2" charset="2"/>
              <a:buChar char="q"/>
            </a:pPr>
            <a:r>
              <a:rPr lang="en-US" sz="2400" dirty="0" smtClean="0"/>
              <a:t>Response if </a:t>
            </a:r>
            <a:r>
              <a:rPr lang="en-US" sz="2400" dirty="0" smtClean="0">
                <a:solidFill>
                  <a:srgbClr val="C00000"/>
                </a:solidFill>
              </a:rPr>
              <a:t>fully</a:t>
            </a:r>
            <a:r>
              <a:rPr lang="en-US" sz="2400" dirty="0" smtClean="0"/>
              <a:t> sustained and consistently focused. </a:t>
            </a:r>
          </a:p>
          <a:p>
            <a:endParaRPr lang="en-US" sz="2400" dirty="0" smtClean="0"/>
          </a:p>
          <a:p>
            <a:pPr marL="285750" indent="-285750">
              <a:buFont typeface="Wingdings" panose="05000000000000000000" pitchFamily="2" charset="2"/>
              <a:buChar char="q"/>
            </a:pPr>
            <a:r>
              <a:rPr lang="en-US" sz="2400" dirty="0" smtClean="0"/>
              <a:t>Has a clear </a:t>
            </a:r>
            <a:r>
              <a:rPr lang="en-US" sz="2400" dirty="0" smtClean="0">
                <a:solidFill>
                  <a:srgbClr val="C00000"/>
                </a:solidFill>
              </a:rPr>
              <a:t>claim</a:t>
            </a:r>
            <a:r>
              <a:rPr lang="en-US" sz="2400" dirty="0" smtClean="0"/>
              <a:t>.</a:t>
            </a:r>
          </a:p>
          <a:p>
            <a:endParaRPr lang="en-US" sz="2400" dirty="0" smtClean="0"/>
          </a:p>
          <a:p>
            <a:pPr marL="285750" indent="-285750">
              <a:buFont typeface="Wingdings" panose="05000000000000000000" pitchFamily="2" charset="2"/>
              <a:buChar char="q"/>
            </a:pPr>
            <a:r>
              <a:rPr lang="en-US" sz="2400" dirty="0" smtClean="0"/>
              <a:t>Addresses </a:t>
            </a:r>
            <a:r>
              <a:rPr lang="en-US" sz="2400" dirty="0" smtClean="0">
                <a:solidFill>
                  <a:srgbClr val="C00000"/>
                </a:solidFill>
              </a:rPr>
              <a:t>counterclaim</a:t>
            </a:r>
            <a:r>
              <a:rPr lang="en-US" sz="2400" dirty="0" smtClean="0"/>
              <a:t>. </a:t>
            </a:r>
          </a:p>
          <a:p>
            <a:endParaRPr lang="en-US" sz="2400" dirty="0" smtClean="0"/>
          </a:p>
          <a:p>
            <a:pPr marL="285750" indent="-285750">
              <a:buFont typeface="Wingdings" panose="05000000000000000000" pitchFamily="2" charset="2"/>
              <a:buChar char="q"/>
            </a:pPr>
            <a:r>
              <a:rPr lang="en-US" sz="2400" dirty="0" smtClean="0"/>
              <a:t>Effective </a:t>
            </a:r>
            <a:r>
              <a:rPr lang="en-US" sz="2400" dirty="0" smtClean="0">
                <a:solidFill>
                  <a:srgbClr val="C00000"/>
                </a:solidFill>
              </a:rPr>
              <a:t>organizational</a:t>
            </a:r>
            <a:r>
              <a:rPr lang="en-US" sz="2400" dirty="0" smtClean="0"/>
              <a:t> structure. </a:t>
            </a:r>
          </a:p>
          <a:p>
            <a:endParaRPr lang="en-US" sz="2400" dirty="0" smtClean="0"/>
          </a:p>
          <a:p>
            <a:pPr marL="285750" indent="-285750">
              <a:buFont typeface="Wingdings" panose="05000000000000000000" pitchFamily="2" charset="2"/>
              <a:buChar char="q"/>
            </a:pPr>
            <a:r>
              <a:rPr lang="en-US" sz="2400" dirty="0" smtClean="0"/>
              <a:t>Provides thorough, credible, and convincing </a:t>
            </a:r>
            <a:r>
              <a:rPr lang="en-US" sz="2400" dirty="0" smtClean="0">
                <a:solidFill>
                  <a:srgbClr val="C00000"/>
                </a:solidFill>
              </a:rPr>
              <a:t>support</a:t>
            </a:r>
            <a:r>
              <a:rPr lang="en-US" sz="2400" dirty="0" smtClean="0"/>
              <a:t>. </a:t>
            </a:r>
          </a:p>
          <a:p>
            <a:endParaRPr lang="en-US" sz="2400" dirty="0" smtClean="0"/>
          </a:p>
          <a:p>
            <a:pPr marL="285750" indent="-285750">
              <a:buFont typeface="Wingdings" panose="05000000000000000000" pitchFamily="2" charset="2"/>
              <a:buChar char="q"/>
            </a:pPr>
            <a:r>
              <a:rPr lang="en-US" sz="2400" dirty="0" smtClean="0">
                <a:solidFill>
                  <a:srgbClr val="C00000"/>
                </a:solidFill>
              </a:rPr>
              <a:t>Cites evidence </a:t>
            </a:r>
            <a:r>
              <a:rPr lang="en-US" sz="2400" dirty="0" smtClean="0"/>
              <a:t>for the writers claims. </a:t>
            </a:r>
          </a:p>
          <a:p>
            <a:endParaRPr lang="en-US" sz="2400" dirty="0" smtClean="0"/>
          </a:p>
          <a:p>
            <a:pPr marL="285750" indent="-285750">
              <a:buFont typeface="Wingdings" panose="05000000000000000000" pitchFamily="2" charset="2"/>
              <a:buChar char="q"/>
            </a:pPr>
            <a:r>
              <a:rPr lang="en-US" sz="2400" dirty="0" smtClean="0"/>
              <a:t>Effective use of </a:t>
            </a:r>
            <a:r>
              <a:rPr lang="en-US" sz="2400" dirty="0" smtClean="0">
                <a:solidFill>
                  <a:srgbClr val="C00000"/>
                </a:solidFill>
              </a:rPr>
              <a:t>sources</a:t>
            </a:r>
            <a:r>
              <a:rPr lang="en-US" sz="2400" dirty="0" smtClean="0"/>
              <a:t>, </a:t>
            </a:r>
            <a:r>
              <a:rPr lang="en-US" sz="2400" dirty="0" smtClean="0">
                <a:solidFill>
                  <a:srgbClr val="C00000"/>
                </a:solidFill>
              </a:rPr>
              <a:t>details</a:t>
            </a:r>
            <a:r>
              <a:rPr lang="en-US" sz="2400" dirty="0" smtClean="0"/>
              <a:t>, and </a:t>
            </a:r>
            <a:r>
              <a:rPr lang="en-US" sz="2400" dirty="0" smtClean="0">
                <a:solidFill>
                  <a:srgbClr val="C00000"/>
                </a:solidFill>
              </a:rPr>
              <a:t>facts</a:t>
            </a:r>
            <a:r>
              <a:rPr lang="en-US" sz="2400" dirty="0" smtClean="0"/>
              <a:t>. </a:t>
            </a:r>
          </a:p>
          <a:p>
            <a:endParaRPr lang="en-US" sz="2400" dirty="0" smtClean="0"/>
          </a:p>
          <a:p>
            <a:pPr marL="285750" indent="-285750">
              <a:buFont typeface="Wingdings" panose="05000000000000000000" pitchFamily="2" charset="2"/>
              <a:buChar char="q"/>
            </a:pPr>
            <a:r>
              <a:rPr lang="en-US" sz="2400" dirty="0" smtClean="0"/>
              <a:t>Adequate use of basic </a:t>
            </a:r>
            <a:r>
              <a:rPr lang="en-US" sz="2400" dirty="0" smtClean="0">
                <a:solidFill>
                  <a:srgbClr val="C00000"/>
                </a:solidFill>
              </a:rPr>
              <a:t>conventions</a:t>
            </a:r>
            <a:r>
              <a:rPr lang="en-US" sz="2400" dirty="0" smtClean="0"/>
              <a:t> </a:t>
            </a:r>
            <a:r>
              <a:rPr lang="en-US" sz="2400" dirty="0" smtClean="0">
                <a:solidFill>
                  <a:srgbClr val="C00000"/>
                </a:solidFill>
              </a:rPr>
              <a:t>of</a:t>
            </a:r>
            <a:r>
              <a:rPr lang="en-US" sz="2400" dirty="0" smtClean="0"/>
              <a:t> </a:t>
            </a:r>
            <a:r>
              <a:rPr lang="en-US" sz="2400" dirty="0" smtClean="0">
                <a:solidFill>
                  <a:srgbClr val="C00000"/>
                </a:solidFill>
              </a:rPr>
              <a:t>grammar</a:t>
            </a:r>
            <a:r>
              <a:rPr lang="en-US" sz="2400" dirty="0" smtClean="0"/>
              <a:t> and </a:t>
            </a:r>
            <a:r>
              <a:rPr lang="en-US" sz="2400" dirty="0" smtClean="0">
                <a:solidFill>
                  <a:srgbClr val="C00000"/>
                </a:solidFill>
              </a:rPr>
              <a:t>sentence formation</a:t>
            </a:r>
            <a:r>
              <a:rPr lang="en-US" sz="2400" dirty="0" smtClean="0"/>
              <a:t>. </a:t>
            </a:r>
          </a:p>
        </p:txBody>
      </p:sp>
    </p:spTree>
    <p:extLst>
      <p:ext uri="{BB962C8B-B14F-4D97-AF65-F5344CB8AC3E}">
        <p14:creationId xmlns:p14="http://schemas.microsoft.com/office/powerpoint/2010/main" val="3947022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7372350" y="331470"/>
            <a:ext cx="4732020" cy="3939540"/>
          </a:xfrm>
          <a:prstGeom prst="rect">
            <a:avLst/>
          </a:prstGeom>
          <a:noFill/>
        </p:spPr>
        <p:txBody>
          <a:bodyPr wrap="square" rtlCol="0">
            <a:spAutoFit/>
          </a:bodyPr>
          <a:lstStyle/>
          <a:p>
            <a:r>
              <a:rPr lang="en-US" sz="5000" u="sng" dirty="0" smtClean="0">
                <a:latin typeface="Bernard MT Condensed"/>
              </a:rPr>
              <a:t>Step 7:</a:t>
            </a:r>
          </a:p>
          <a:p>
            <a:r>
              <a:rPr lang="en-US" sz="5000" dirty="0" smtClean="0">
                <a:latin typeface="Bernard MT Condensed"/>
              </a:rPr>
              <a:t>With any remaining time - </a:t>
            </a:r>
          </a:p>
          <a:p>
            <a:r>
              <a:rPr lang="en-US" sz="5000" dirty="0">
                <a:latin typeface="Bernard MT Condensed"/>
              </a:rPr>
              <a:t>p</a:t>
            </a:r>
            <a:r>
              <a:rPr lang="en-US" sz="5000" dirty="0" smtClean="0">
                <a:latin typeface="Bernard MT Condensed"/>
              </a:rPr>
              <a:t>roof-read</a:t>
            </a:r>
          </a:p>
          <a:p>
            <a:r>
              <a:rPr lang="en-US" sz="5000" dirty="0" smtClean="0">
                <a:latin typeface="Bernard MT Condensed"/>
              </a:rPr>
              <a:t>revise &amp; edit</a:t>
            </a:r>
            <a:endParaRPr lang="en-US" sz="5000" dirty="0">
              <a:latin typeface="Bernard MT Condensed"/>
            </a:endParaRPr>
          </a:p>
        </p:txBody>
      </p:sp>
    </p:spTree>
    <p:extLst>
      <p:ext uri="{BB962C8B-B14F-4D97-AF65-F5344CB8AC3E}">
        <p14:creationId xmlns:p14="http://schemas.microsoft.com/office/powerpoint/2010/main" val="3659352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7773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121920"/>
            <a:ext cx="11033760" cy="6278642"/>
          </a:xfrm>
          <a:prstGeom prst="rect">
            <a:avLst/>
          </a:prstGeom>
          <a:noFill/>
        </p:spPr>
        <p:txBody>
          <a:bodyPr wrap="square" rtlCol="0">
            <a:spAutoFit/>
          </a:bodyPr>
          <a:lstStyle/>
          <a:p>
            <a:pPr algn="ctr"/>
            <a:r>
              <a:rPr lang="en-US" sz="3600" dirty="0" smtClean="0">
                <a:latin typeface="Bernard MT Condensed" panose="02050806060905020404" pitchFamily="18" charset="0"/>
              </a:rPr>
              <a:t>Example: </a:t>
            </a:r>
            <a:r>
              <a:rPr lang="en-US" sz="3600" dirty="0" smtClean="0">
                <a:solidFill>
                  <a:srgbClr val="FF0000"/>
                </a:solidFill>
                <a:latin typeface="Bernard MT Condensed" panose="02050806060905020404" pitchFamily="18" charset="0"/>
              </a:rPr>
              <a:t>ATTACK the Prompt</a:t>
            </a:r>
            <a:r>
              <a:rPr lang="en-US" sz="3600" dirty="0" smtClean="0">
                <a:latin typeface="Bernard MT Condensed" panose="02050806060905020404" pitchFamily="18" charset="0"/>
              </a:rPr>
              <a:t>!</a:t>
            </a:r>
          </a:p>
          <a:p>
            <a:endParaRPr lang="en-US" sz="2400" dirty="0" smtClean="0"/>
          </a:p>
          <a:p>
            <a:r>
              <a:rPr lang="en-US" dirty="0" smtClean="0"/>
              <a:t> </a:t>
            </a:r>
            <a:r>
              <a:rPr lang="en-US" b="1" u="sng" dirty="0"/>
              <a:t>Writing Situation </a:t>
            </a:r>
            <a:endParaRPr lang="en-US" u="sng" dirty="0"/>
          </a:p>
          <a:p>
            <a:r>
              <a:rPr lang="en-US" dirty="0"/>
              <a:t>Read all three of the following sources to analyze ideas and evidence about the effects of using technology. </a:t>
            </a:r>
            <a:r>
              <a:rPr lang="en-US" dirty="0">
                <a:solidFill>
                  <a:srgbClr val="0070C0"/>
                </a:solidFill>
              </a:rPr>
              <a:t>Write an argumentative essay in which you make a claim about either the potential risks or benefits of using technology. </a:t>
            </a:r>
            <a:r>
              <a:rPr lang="en-US" dirty="0"/>
              <a:t>Use the information from the texts in the passage set to support your claim. Cite evidence by title or source number.</a:t>
            </a:r>
          </a:p>
          <a:p>
            <a:endParaRPr lang="en-US" dirty="0" smtClean="0"/>
          </a:p>
          <a:p>
            <a:r>
              <a:rPr lang="en-US" dirty="0" smtClean="0">
                <a:solidFill>
                  <a:srgbClr val="FF0000"/>
                </a:solidFill>
              </a:rPr>
              <a:t>Role: </a:t>
            </a:r>
            <a:r>
              <a:rPr lang="en-US" dirty="0" smtClean="0"/>
              <a:t>I will be using 3</a:t>
            </a:r>
            <a:r>
              <a:rPr lang="en-US" baseline="30000" dirty="0" smtClean="0"/>
              <a:t>rd</a:t>
            </a:r>
            <a:r>
              <a:rPr lang="en-US" dirty="0" smtClean="0"/>
              <a:t> person. </a:t>
            </a:r>
          </a:p>
          <a:p>
            <a:endParaRPr lang="en-US" dirty="0"/>
          </a:p>
          <a:p>
            <a:r>
              <a:rPr lang="en-US" dirty="0" smtClean="0">
                <a:solidFill>
                  <a:srgbClr val="FF0000"/>
                </a:solidFill>
              </a:rPr>
              <a:t>Audience: </a:t>
            </a:r>
            <a:r>
              <a:rPr lang="en-US" dirty="0" smtClean="0"/>
              <a:t>People interested in the rapid use of technology or young adults.</a:t>
            </a:r>
          </a:p>
          <a:p>
            <a:endParaRPr lang="en-US" dirty="0"/>
          </a:p>
          <a:p>
            <a:r>
              <a:rPr lang="en-US" dirty="0" smtClean="0">
                <a:solidFill>
                  <a:srgbClr val="FF0000"/>
                </a:solidFill>
              </a:rPr>
              <a:t>Mode: </a:t>
            </a:r>
            <a:r>
              <a:rPr lang="en-US" dirty="0" smtClean="0"/>
              <a:t>I will be writing an argumentative essay in which I make a clear claim and address counterclaims to strengthen my argument. </a:t>
            </a:r>
          </a:p>
          <a:p>
            <a:endParaRPr lang="en-US" dirty="0"/>
          </a:p>
          <a:p>
            <a:r>
              <a:rPr lang="en-US" dirty="0" smtClean="0">
                <a:solidFill>
                  <a:srgbClr val="FF0000"/>
                </a:solidFill>
              </a:rPr>
              <a:t>Purpose: </a:t>
            </a:r>
            <a:r>
              <a:rPr lang="en-US" dirty="0" smtClean="0"/>
              <a:t>I located what the prompt is actually asking me to do. (</a:t>
            </a:r>
            <a:r>
              <a:rPr lang="en-US" dirty="0" smtClean="0">
                <a:solidFill>
                  <a:schemeClr val="accent1">
                    <a:lumMod val="75000"/>
                  </a:schemeClr>
                </a:solidFill>
              </a:rPr>
              <a:t>See the blue above</a:t>
            </a:r>
            <a:r>
              <a:rPr lang="en-US" dirty="0" smtClean="0"/>
              <a:t>) I will be</a:t>
            </a:r>
          </a:p>
          <a:p>
            <a:r>
              <a:rPr lang="en-US" dirty="0"/>
              <a:t>	</a:t>
            </a:r>
            <a:r>
              <a:rPr lang="en-US" dirty="0" smtClean="0"/>
              <a:t>1.) Making a claim and firmly sticking to that claim.</a:t>
            </a:r>
          </a:p>
          <a:p>
            <a:r>
              <a:rPr lang="en-US" dirty="0"/>
              <a:t>	</a:t>
            </a:r>
            <a:r>
              <a:rPr lang="en-US" dirty="0" smtClean="0"/>
              <a:t>2.) The claim needs to highlight </a:t>
            </a:r>
            <a:r>
              <a:rPr lang="en-US" dirty="0" smtClean="0">
                <a:solidFill>
                  <a:srgbClr val="0070C0"/>
                </a:solidFill>
              </a:rPr>
              <a:t>either</a:t>
            </a:r>
            <a:r>
              <a:rPr lang="en-US" dirty="0" smtClean="0"/>
              <a:t> potential risks </a:t>
            </a:r>
            <a:r>
              <a:rPr lang="en-US" dirty="0" smtClean="0">
                <a:solidFill>
                  <a:srgbClr val="0070C0"/>
                </a:solidFill>
              </a:rPr>
              <a:t>or</a:t>
            </a:r>
            <a:r>
              <a:rPr lang="en-US" dirty="0" smtClean="0"/>
              <a:t> benefits of technology use. </a:t>
            </a:r>
          </a:p>
          <a:p>
            <a:r>
              <a:rPr lang="en-US" dirty="0"/>
              <a:t>	</a:t>
            </a:r>
            <a:r>
              <a:rPr lang="en-US" dirty="0" smtClean="0"/>
              <a:t>3.) I must use all 3 sources to support my claim. </a:t>
            </a:r>
          </a:p>
          <a:p>
            <a:r>
              <a:rPr lang="en-US" dirty="0"/>
              <a:t>	</a:t>
            </a:r>
            <a:r>
              <a:rPr lang="en-US" dirty="0" smtClean="0"/>
              <a:t>4.) I must cite evidence by title or source number. </a:t>
            </a:r>
          </a:p>
          <a:p>
            <a:r>
              <a:rPr lang="en-US" dirty="0"/>
              <a:t>	</a:t>
            </a:r>
            <a:r>
              <a:rPr lang="en-US" dirty="0" smtClean="0"/>
              <a:t>5.) Words from the handout include: Synthesize, support, respond, justify, enumerate, effect, and   	      criticize/critique. (See your handout for a detailed list of these items.) </a:t>
            </a:r>
            <a:endParaRPr lang="en-US" dirty="0"/>
          </a:p>
        </p:txBody>
      </p:sp>
    </p:spTree>
    <p:extLst>
      <p:ext uri="{BB962C8B-B14F-4D97-AF65-F5344CB8AC3E}">
        <p14:creationId xmlns:p14="http://schemas.microsoft.com/office/powerpoint/2010/main" val="3259495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868680" y="85189"/>
            <a:ext cx="10515600" cy="646331"/>
          </a:xfrm>
          <a:prstGeom prst="rect">
            <a:avLst/>
          </a:prstGeom>
          <a:noFill/>
        </p:spPr>
        <p:txBody>
          <a:bodyPr wrap="square" rtlCol="0">
            <a:spAutoFit/>
          </a:bodyPr>
          <a:lstStyle/>
          <a:p>
            <a:pPr algn="ctr"/>
            <a:r>
              <a:rPr lang="en-US" sz="3600" dirty="0" smtClean="0">
                <a:latin typeface="Bernard MT Condensed"/>
              </a:rPr>
              <a:t>What is a Counterclaim?</a:t>
            </a:r>
            <a:endParaRPr lang="en-US" sz="3600" dirty="0">
              <a:latin typeface="Bernard MT Condensed"/>
            </a:endParaRPr>
          </a:p>
        </p:txBody>
      </p:sp>
      <p:sp>
        <p:nvSpPr>
          <p:cNvPr id="3" name="TextBox 2"/>
          <p:cNvSpPr txBox="1"/>
          <p:nvPr/>
        </p:nvSpPr>
        <p:spPr>
          <a:xfrm>
            <a:off x="400050" y="845820"/>
            <a:ext cx="11791950" cy="5632311"/>
          </a:xfrm>
          <a:prstGeom prst="rect">
            <a:avLst/>
          </a:prstGeom>
          <a:noFill/>
        </p:spPr>
        <p:txBody>
          <a:bodyPr wrap="square" rtlCol="0">
            <a:spAutoFit/>
          </a:bodyPr>
          <a:lstStyle/>
          <a:p>
            <a:r>
              <a:rPr lang="en-US" sz="2000" u="sng" dirty="0" smtClean="0">
                <a:solidFill>
                  <a:srgbClr val="FF0000"/>
                </a:solidFill>
                <a:latin typeface="Bernard MT Condensed" panose="02050806060905020404"/>
              </a:rPr>
              <a:t>Counter: </a:t>
            </a:r>
            <a:r>
              <a:rPr lang="en-US" sz="2000" dirty="0" smtClean="0">
                <a:latin typeface="Bernard MT Condensed" panose="02050806060905020404"/>
              </a:rPr>
              <a:t>To make something less effective or ineffective. </a:t>
            </a:r>
          </a:p>
          <a:p>
            <a:r>
              <a:rPr lang="en-US" sz="2000" u="sng" dirty="0" smtClean="0">
                <a:solidFill>
                  <a:srgbClr val="FF0000"/>
                </a:solidFill>
                <a:latin typeface="Bernard MT Condensed" panose="02050806060905020404"/>
              </a:rPr>
              <a:t>Claim: </a:t>
            </a:r>
            <a:r>
              <a:rPr lang="en-US" sz="2000" dirty="0" smtClean="0">
                <a:latin typeface="Bernard MT Condensed" panose="02050806060905020404"/>
              </a:rPr>
              <a:t>State or assert that something is the case. </a:t>
            </a:r>
          </a:p>
          <a:p>
            <a:r>
              <a:rPr lang="en-US" sz="2000" u="sng" dirty="0" smtClean="0">
                <a:solidFill>
                  <a:srgbClr val="FF0000"/>
                </a:solidFill>
                <a:latin typeface="Bernard MT Condensed" panose="02050806060905020404"/>
              </a:rPr>
              <a:t>Counterclaim: </a:t>
            </a:r>
            <a:r>
              <a:rPr lang="en-US" sz="2000" dirty="0" smtClean="0">
                <a:latin typeface="Bernard MT Condensed" panose="02050806060905020404"/>
              </a:rPr>
              <a:t>A statement made to rebuttal another claim thereby enabling the claim ineffective. </a:t>
            </a:r>
          </a:p>
          <a:p>
            <a:endParaRPr lang="en-US" sz="2000" dirty="0">
              <a:latin typeface="Bernard MT Condensed" panose="02050806060905020404"/>
            </a:endParaRPr>
          </a:p>
          <a:p>
            <a:r>
              <a:rPr lang="en-US" sz="2000" dirty="0" smtClean="0">
                <a:latin typeface="Bernard MT Condensed" panose="02050806060905020404"/>
              </a:rPr>
              <a:t>	This is an effective tool for you to use within your argumentative writing. While the purpose of the essay is to persuade and/or argue your position, it is also meant for you to address the opposition. Your paper will be much stronger if you are able to discredit the opposition by effectively telling the reader why their position/argument is not valid. If you are able to get the readers of your essay to doubt opposing claims, you are better equipped to present and argue your own claim. </a:t>
            </a:r>
          </a:p>
          <a:p>
            <a:endParaRPr lang="en-US" sz="2000" dirty="0">
              <a:latin typeface="Bernard MT Condensed" panose="02050806060905020404"/>
            </a:endParaRPr>
          </a:p>
          <a:p>
            <a:r>
              <a:rPr lang="en-US" sz="2000" i="1" dirty="0" smtClean="0">
                <a:latin typeface="Bernard MT Condensed" panose="02050806060905020404"/>
              </a:rPr>
              <a:t>Example: </a:t>
            </a:r>
          </a:p>
          <a:p>
            <a:r>
              <a:rPr lang="en-US" sz="2000" dirty="0" smtClean="0">
                <a:latin typeface="Bernard MT Condensed" panose="02050806060905020404"/>
              </a:rPr>
              <a:t>	During political debates for some elected offices such as the presidency, candidates not only attempt to sway voters into believing their ideas are better, but often point their finger at the other candidates on stage and firmly state why their ideas are bad. Therefore the candidate is making their argument stronger by discrediting the opposing claim. </a:t>
            </a:r>
          </a:p>
          <a:p>
            <a:endParaRPr lang="en-US" sz="2000" dirty="0">
              <a:latin typeface="Bernard MT Condensed" panose="02050806060905020404"/>
            </a:endParaRPr>
          </a:p>
          <a:p>
            <a:r>
              <a:rPr lang="en-US" sz="2000" dirty="0" smtClean="0">
                <a:latin typeface="Bernard MT Condensed" panose="02050806060905020404"/>
              </a:rPr>
              <a:t>*This is a requirement for all of your argumentative essays going forward. </a:t>
            </a:r>
          </a:p>
          <a:p>
            <a:r>
              <a:rPr lang="en-US" sz="2000" dirty="0" smtClean="0">
                <a:latin typeface="Bernard MT Condensed" panose="02050806060905020404"/>
              </a:rPr>
              <a:t>It is easy and quite a lot of fun. Think of it as academic trash-talk. </a:t>
            </a:r>
            <a:endParaRPr lang="en-US" sz="2000" dirty="0">
              <a:latin typeface="Bernard MT Condensed" panose="02050806060905020404"/>
            </a:endParaRPr>
          </a:p>
        </p:txBody>
      </p:sp>
    </p:spTree>
    <p:extLst>
      <p:ext uri="{BB962C8B-B14F-4D97-AF65-F5344CB8AC3E}">
        <p14:creationId xmlns:p14="http://schemas.microsoft.com/office/powerpoint/2010/main" val="2551426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1178560" y="162560"/>
            <a:ext cx="10505440" cy="646331"/>
          </a:xfrm>
          <a:prstGeom prst="rect">
            <a:avLst/>
          </a:prstGeom>
          <a:noFill/>
        </p:spPr>
        <p:txBody>
          <a:bodyPr wrap="square" rtlCol="0">
            <a:spAutoFit/>
          </a:bodyPr>
          <a:lstStyle/>
          <a:p>
            <a:pPr algn="ctr"/>
            <a:r>
              <a:rPr lang="en-US" sz="3600" dirty="0" smtClean="0">
                <a:latin typeface="Bernard MT Condensed" panose="02050806060905020404" pitchFamily="18" charset="0"/>
              </a:rPr>
              <a:t>Got it! I’ve attacked the prompt. Now what??</a:t>
            </a:r>
            <a:endParaRPr lang="en-US" sz="3600" dirty="0">
              <a:latin typeface="Bernard MT Condensed" panose="02050806060905020404" pitchFamily="18" charset="0"/>
            </a:endParaRPr>
          </a:p>
        </p:txBody>
      </p:sp>
      <p:sp>
        <p:nvSpPr>
          <p:cNvPr id="3" name="TextBox 2"/>
          <p:cNvSpPr txBox="1"/>
          <p:nvPr/>
        </p:nvSpPr>
        <p:spPr>
          <a:xfrm>
            <a:off x="1259840" y="1016000"/>
            <a:ext cx="10556240" cy="3693319"/>
          </a:xfrm>
          <a:prstGeom prst="rect">
            <a:avLst/>
          </a:prstGeom>
          <a:noFill/>
        </p:spPr>
        <p:txBody>
          <a:bodyPr wrap="square" rtlCol="0">
            <a:spAutoFit/>
          </a:bodyPr>
          <a:lstStyle/>
          <a:p>
            <a:pPr marL="342900" indent="-342900">
              <a:buFont typeface="Wingdings" panose="05000000000000000000" pitchFamily="2" charset="2"/>
              <a:buChar char="q"/>
            </a:pPr>
            <a:r>
              <a:rPr lang="en-US" sz="2400" dirty="0" smtClean="0"/>
              <a:t>Get out your </a:t>
            </a:r>
            <a:r>
              <a:rPr lang="en-US" sz="2400" dirty="0" smtClean="0">
                <a:solidFill>
                  <a:srgbClr val="C00000"/>
                </a:solidFill>
              </a:rPr>
              <a:t>planning sheet </a:t>
            </a:r>
            <a:r>
              <a:rPr lang="en-US" sz="2400" dirty="0" smtClean="0"/>
              <a:t>and label the skeleton of your </a:t>
            </a:r>
            <a:r>
              <a:rPr lang="en-US" sz="2400" dirty="0" smtClean="0">
                <a:solidFill>
                  <a:srgbClr val="C00000"/>
                </a:solidFill>
              </a:rPr>
              <a:t>OUTLINE</a:t>
            </a:r>
            <a:r>
              <a:rPr lang="en-US" sz="2400" dirty="0" smtClean="0"/>
              <a:t>. </a:t>
            </a:r>
          </a:p>
          <a:p>
            <a:pPr marL="342900" indent="-342900">
              <a:buFont typeface="Wingdings" panose="05000000000000000000" pitchFamily="2" charset="2"/>
              <a:buChar char="q"/>
            </a:pPr>
            <a:r>
              <a:rPr lang="en-US" sz="2400" dirty="0" smtClean="0"/>
              <a:t>Place your outline; partially filled in, </a:t>
            </a:r>
            <a:r>
              <a:rPr lang="en-US" sz="2400" dirty="0" smtClean="0">
                <a:solidFill>
                  <a:srgbClr val="C00000"/>
                </a:solidFill>
              </a:rPr>
              <a:t>on your desk</a:t>
            </a:r>
            <a:r>
              <a:rPr lang="en-US" sz="2400" dirty="0" smtClean="0"/>
              <a:t>. </a:t>
            </a:r>
          </a:p>
          <a:p>
            <a:pPr marL="342900" indent="-342900">
              <a:buFont typeface="Wingdings" panose="05000000000000000000" pitchFamily="2" charset="2"/>
              <a:buChar char="q"/>
            </a:pPr>
            <a:r>
              <a:rPr lang="en-US" sz="2400" dirty="0" smtClean="0"/>
              <a:t>Place your </a:t>
            </a:r>
            <a:r>
              <a:rPr lang="en-US" sz="2400" dirty="0" smtClean="0">
                <a:solidFill>
                  <a:srgbClr val="C00000"/>
                </a:solidFill>
              </a:rPr>
              <a:t>articles on your desk, next to the outline</a:t>
            </a:r>
            <a:r>
              <a:rPr lang="en-US" sz="2400" dirty="0" smtClean="0"/>
              <a:t>. </a:t>
            </a:r>
          </a:p>
          <a:p>
            <a:pPr marL="342900" indent="-342900">
              <a:buFont typeface="Wingdings" panose="05000000000000000000" pitchFamily="2" charset="2"/>
              <a:buChar char="q"/>
            </a:pPr>
            <a:r>
              <a:rPr lang="en-US" sz="2400" dirty="0" smtClean="0"/>
              <a:t>Start reading.</a:t>
            </a:r>
          </a:p>
          <a:p>
            <a:pPr marL="342900" indent="-342900">
              <a:buFont typeface="Wingdings" panose="05000000000000000000" pitchFamily="2" charset="2"/>
              <a:buChar char="q"/>
            </a:pPr>
            <a:r>
              <a:rPr lang="en-US" sz="2400" dirty="0" smtClean="0"/>
              <a:t>As you come across topics you’d like to cover in your essay, </a:t>
            </a:r>
            <a:r>
              <a:rPr lang="en-US" sz="2400" dirty="0" smtClean="0">
                <a:solidFill>
                  <a:srgbClr val="C00000"/>
                </a:solidFill>
              </a:rPr>
              <a:t>jot it down on your outline. </a:t>
            </a:r>
          </a:p>
          <a:p>
            <a:pPr marL="342900" indent="-342900">
              <a:buFont typeface="Wingdings" panose="05000000000000000000" pitchFamily="2" charset="2"/>
              <a:buChar char="q"/>
            </a:pPr>
            <a:r>
              <a:rPr lang="en-US" sz="2400" dirty="0" smtClean="0"/>
              <a:t>As you find textual evidence you’d like to possibly use in your essay, </a:t>
            </a:r>
            <a:r>
              <a:rPr lang="en-US" sz="2400" dirty="0" smtClean="0">
                <a:solidFill>
                  <a:srgbClr val="C00000"/>
                </a:solidFill>
              </a:rPr>
              <a:t>annotate it and make a note on your outline. </a:t>
            </a:r>
          </a:p>
          <a:p>
            <a:pPr marL="342900" indent="-342900">
              <a:buFont typeface="Wingdings" panose="05000000000000000000" pitchFamily="2" charset="2"/>
              <a:buChar char="q"/>
            </a:pPr>
            <a:r>
              <a:rPr lang="en-US" sz="2400" dirty="0" smtClean="0"/>
              <a:t>When you have finished reading, </a:t>
            </a:r>
            <a:r>
              <a:rPr lang="en-US" sz="2400" dirty="0" smtClean="0">
                <a:solidFill>
                  <a:srgbClr val="C00000"/>
                </a:solidFill>
              </a:rPr>
              <a:t>fill in </a:t>
            </a:r>
            <a:r>
              <a:rPr lang="en-US" sz="2400" dirty="0" smtClean="0"/>
              <a:t>the remainder of your outline.</a:t>
            </a:r>
          </a:p>
          <a:p>
            <a:endParaRPr lang="en-US" dirty="0"/>
          </a:p>
        </p:txBody>
      </p:sp>
      <p:sp>
        <p:nvSpPr>
          <p:cNvPr id="5" name="TextBox 4"/>
          <p:cNvSpPr txBox="1"/>
          <p:nvPr/>
        </p:nvSpPr>
        <p:spPr>
          <a:xfrm>
            <a:off x="1219200" y="4916428"/>
            <a:ext cx="10271760" cy="584775"/>
          </a:xfrm>
          <a:prstGeom prst="rect">
            <a:avLst/>
          </a:prstGeom>
          <a:noFill/>
        </p:spPr>
        <p:txBody>
          <a:bodyPr wrap="square" rtlCol="0">
            <a:spAutoFit/>
          </a:bodyPr>
          <a:lstStyle/>
          <a:p>
            <a:pPr algn="ctr"/>
            <a:r>
              <a:rPr lang="en-US" sz="3200" dirty="0" smtClean="0">
                <a:solidFill>
                  <a:srgbClr val="C00000"/>
                </a:solidFill>
                <a:latin typeface="Bernard MT Condensed" panose="02050806060905020404" pitchFamily="18" charset="0"/>
              </a:rPr>
              <a:t>Now, you’re ready to start writing! </a:t>
            </a:r>
            <a:endParaRPr lang="en-US" sz="3200" dirty="0">
              <a:solidFill>
                <a:srgbClr val="C00000"/>
              </a:solidFill>
              <a:latin typeface="Bernard MT Condensed" panose="02050806060905020404" pitchFamily="18" charset="0"/>
            </a:endParaRPr>
          </a:p>
        </p:txBody>
      </p:sp>
    </p:spTree>
    <p:extLst>
      <p:ext uri="{BB962C8B-B14F-4D97-AF65-F5344CB8AC3E}">
        <p14:creationId xmlns:p14="http://schemas.microsoft.com/office/powerpoint/2010/main" val="3684719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3" name="TextBox 2"/>
          <p:cNvSpPr txBox="1"/>
          <p:nvPr/>
        </p:nvSpPr>
        <p:spPr>
          <a:xfrm>
            <a:off x="8023860" y="982980"/>
            <a:ext cx="3680460" cy="2585323"/>
          </a:xfrm>
          <a:prstGeom prst="rect">
            <a:avLst/>
          </a:prstGeom>
          <a:noFill/>
        </p:spPr>
        <p:txBody>
          <a:bodyPr wrap="square" rtlCol="0">
            <a:spAutoFit/>
          </a:bodyPr>
          <a:lstStyle/>
          <a:p>
            <a:r>
              <a:rPr lang="en-US" sz="5400" u="sng" dirty="0" smtClean="0">
                <a:latin typeface="Bernard MT Condensed"/>
              </a:rPr>
              <a:t>Step 2:</a:t>
            </a:r>
          </a:p>
          <a:p>
            <a:r>
              <a:rPr lang="en-US" sz="5400" dirty="0" smtClean="0">
                <a:latin typeface="Bernard MT Condensed"/>
              </a:rPr>
              <a:t>Read &amp; Annotate</a:t>
            </a:r>
            <a:endParaRPr lang="en-US" sz="5400" dirty="0">
              <a:latin typeface="Bernard MT Condensed"/>
            </a:endParaRPr>
          </a:p>
        </p:txBody>
      </p:sp>
    </p:spTree>
    <p:extLst>
      <p:ext uri="{BB962C8B-B14F-4D97-AF65-F5344CB8AC3E}">
        <p14:creationId xmlns:p14="http://schemas.microsoft.com/office/powerpoint/2010/main" val="2169735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1074420" y="205740"/>
            <a:ext cx="11007090" cy="6155531"/>
          </a:xfrm>
          <a:prstGeom prst="rect">
            <a:avLst/>
          </a:prstGeom>
          <a:noFill/>
        </p:spPr>
        <p:txBody>
          <a:bodyPr wrap="square" rtlCol="0">
            <a:spAutoFit/>
          </a:bodyPr>
          <a:lstStyle/>
          <a:p>
            <a:r>
              <a:rPr lang="en-US" b="1" dirty="0" smtClean="0">
                <a:solidFill>
                  <a:srgbClr val="FF0000"/>
                </a:solidFill>
              </a:rPr>
              <a:t>Annotations Example </a:t>
            </a:r>
          </a:p>
          <a:p>
            <a:endParaRPr lang="en-US" b="1" dirty="0"/>
          </a:p>
          <a:p>
            <a:r>
              <a:rPr lang="en-US" b="1" i="1" dirty="0" smtClean="0"/>
              <a:t>Source 1:                                                             Social </a:t>
            </a:r>
            <a:r>
              <a:rPr lang="en-US" b="1" i="1" dirty="0"/>
              <a:t>Media as Community</a:t>
            </a:r>
            <a:endParaRPr lang="en-US" i="1" dirty="0"/>
          </a:p>
          <a:p>
            <a:pPr algn="ctr"/>
            <a:r>
              <a:rPr lang="en-US" dirty="0"/>
              <a:t>by Keith Hampton</a:t>
            </a:r>
          </a:p>
          <a:p>
            <a:r>
              <a:rPr lang="en-US" dirty="0"/>
              <a:t> </a:t>
            </a:r>
          </a:p>
          <a:p>
            <a:r>
              <a:rPr lang="en-US" dirty="0"/>
              <a:t>Keith Hampton is an associate professor in the School of Communication and Information at Rutgers, and a past chairman of the American Sociological Association’s section on Communication and Information Technologies. </a:t>
            </a:r>
          </a:p>
          <a:p>
            <a:r>
              <a:rPr lang="en-US" dirty="0"/>
              <a:t> </a:t>
            </a:r>
          </a:p>
          <a:p>
            <a:r>
              <a:rPr lang="en-US" u="sng" dirty="0"/>
              <a:t>Neither living alone nor using social media is socially isolating. </a:t>
            </a:r>
            <a:r>
              <a:rPr lang="en-US" dirty="0"/>
              <a:t>In 2011, I was lead author of an article in Information, Communication &amp; Society that found, based on a representative </a:t>
            </a:r>
            <a:r>
              <a:rPr lang="en-US" u="sng" dirty="0"/>
              <a:t>survey</a:t>
            </a:r>
            <a:r>
              <a:rPr lang="en-US" dirty="0"/>
              <a:t> of 2,500 Americans, that regardless of whether the participants were married or single, </a:t>
            </a:r>
            <a:r>
              <a:rPr lang="en-US" u="sng" dirty="0"/>
              <a:t>those who used social media had more close confidants. </a:t>
            </a:r>
          </a:p>
          <a:p>
            <a:r>
              <a:rPr lang="en-US" dirty="0"/>
              <a:t> </a:t>
            </a:r>
          </a:p>
          <a:p>
            <a:r>
              <a:rPr lang="en-US" dirty="0"/>
              <a:t>The constant feed from our online social circles is the modern </a:t>
            </a:r>
            <a:r>
              <a:rPr lang="en-US" u="sng" dirty="0"/>
              <a:t>front porch</a:t>
            </a:r>
            <a:r>
              <a:rPr lang="en-US" dirty="0"/>
              <a:t>. </a:t>
            </a:r>
          </a:p>
          <a:p>
            <a:r>
              <a:rPr lang="en-US" dirty="0"/>
              <a:t> </a:t>
            </a:r>
          </a:p>
          <a:p>
            <a:r>
              <a:rPr lang="en-US" dirty="0"/>
              <a:t>A recent follow-up study, “Social Networking Sites and Our Lives” (Pew Research Center), found that the average </a:t>
            </a:r>
            <a:r>
              <a:rPr lang="en-US" u="sng" dirty="0"/>
              <a:t>user of a social networking site had more close ties</a:t>
            </a:r>
            <a:r>
              <a:rPr lang="en-US" dirty="0"/>
              <a:t> than and was </a:t>
            </a:r>
            <a:r>
              <a:rPr lang="en-US" u="sng" dirty="0"/>
              <a:t>half as likely to be socially isolated </a:t>
            </a:r>
            <a:r>
              <a:rPr lang="en-US" dirty="0"/>
              <a:t>as the average American. Additionally, my co-authors and I, in another article published in New Media &amp; Society, found not only that social media </a:t>
            </a:r>
            <a:r>
              <a:rPr lang="en-US" u="sng" dirty="0"/>
              <a:t>users knew people from a greater variety of backgrounds</a:t>
            </a:r>
            <a:r>
              <a:rPr lang="en-US" dirty="0"/>
              <a:t>, but also that much of this diversity was a result of people using these technologies who simultaneously </a:t>
            </a:r>
            <a:r>
              <a:rPr lang="en-US" u="sng" dirty="0"/>
              <a:t>spent an impressive amount of time socializing outside of the house. </a:t>
            </a:r>
          </a:p>
          <a:p>
            <a:r>
              <a:rPr lang="en-US" sz="1600" dirty="0"/>
              <a:t> </a:t>
            </a:r>
          </a:p>
          <a:p>
            <a:r>
              <a:rPr lang="en-US" dirty="0"/>
              <a:t> </a:t>
            </a:r>
          </a:p>
        </p:txBody>
      </p:sp>
      <p:cxnSp>
        <p:nvCxnSpPr>
          <p:cNvPr id="4" name="Straight Arrow Connector 3"/>
          <p:cNvCxnSpPr/>
          <p:nvPr/>
        </p:nvCxnSpPr>
        <p:spPr>
          <a:xfrm flipV="1">
            <a:off x="1724891" y="1319645"/>
            <a:ext cx="394854" cy="34290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119744" y="1109457"/>
            <a:ext cx="2431473" cy="400110"/>
          </a:xfrm>
          <a:prstGeom prst="rect">
            <a:avLst/>
          </a:prstGeom>
          <a:noFill/>
        </p:spPr>
        <p:txBody>
          <a:bodyPr wrap="square" rtlCol="0">
            <a:spAutoFit/>
          </a:bodyPr>
          <a:lstStyle/>
          <a:p>
            <a:r>
              <a:rPr lang="en-US" sz="2000" b="1" dirty="0" smtClean="0">
                <a:solidFill>
                  <a:srgbClr val="C00000"/>
                </a:solidFill>
                <a:latin typeface="Bradley Hand ITC" panose="03070402050302030203" pitchFamily="66" charset="0"/>
              </a:rPr>
              <a:t>Expert on SM comm. </a:t>
            </a:r>
            <a:endParaRPr lang="en-US" sz="2000" b="1" dirty="0">
              <a:solidFill>
                <a:srgbClr val="C00000"/>
              </a:solidFill>
              <a:latin typeface="Bradley Hand ITC" panose="03070402050302030203" pitchFamily="66" charset="0"/>
            </a:endParaRPr>
          </a:p>
        </p:txBody>
      </p:sp>
      <p:cxnSp>
        <p:nvCxnSpPr>
          <p:cNvPr id="10" name="Straight Arrow Connector 9"/>
          <p:cNvCxnSpPr/>
          <p:nvPr/>
        </p:nvCxnSpPr>
        <p:spPr>
          <a:xfrm flipH="1">
            <a:off x="706582" y="2940649"/>
            <a:ext cx="367838" cy="59226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706582" y="3283505"/>
            <a:ext cx="5268191" cy="24940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16200000">
            <a:off x="-110333" y="3150310"/>
            <a:ext cx="1074420" cy="707886"/>
          </a:xfrm>
          <a:prstGeom prst="rect">
            <a:avLst/>
          </a:prstGeom>
          <a:noFill/>
        </p:spPr>
        <p:txBody>
          <a:bodyPr wrap="square" rtlCol="0">
            <a:spAutoFit/>
          </a:bodyPr>
          <a:lstStyle/>
          <a:p>
            <a:r>
              <a:rPr lang="en-US" sz="2000" b="1" dirty="0" smtClean="0">
                <a:solidFill>
                  <a:srgbClr val="C00000"/>
                </a:solidFill>
                <a:latin typeface="Bradley Hand ITC" panose="03070402050302030203" pitchFamily="66" charset="0"/>
              </a:rPr>
              <a:t>Central Idea</a:t>
            </a:r>
            <a:endParaRPr lang="en-US" sz="2000" b="1" dirty="0">
              <a:solidFill>
                <a:srgbClr val="C00000"/>
              </a:solidFill>
              <a:latin typeface="Bradley Hand ITC" panose="03070402050302030203" pitchFamily="66" charset="0"/>
            </a:endParaRPr>
          </a:p>
        </p:txBody>
      </p:sp>
      <p:cxnSp>
        <p:nvCxnSpPr>
          <p:cNvPr id="16" name="Straight Connector 15"/>
          <p:cNvCxnSpPr/>
          <p:nvPr/>
        </p:nvCxnSpPr>
        <p:spPr>
          <a:xfrm flipV="1">
            <a:off x="1150274" y="1880765"/>
            <a:ext cx="1489017" cy="1"/>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382991" y="3513075"/>
            <a:ext cx="2296392" cy="400110"/>
          </a:xfrm>
          <a:prstGeom prst="rect">
            <a:avLst/>
          </a:prstGeom>
          <a:noFill/>
        </p:spPr>
        <p:txBody>
          <a:bodyPr wrap="square" rtlCol="0">
            <a:spAutoFit/>
          </a:bodyPr>
          <a:lstStyle/>
          <a:p>
            <a:r>
              <a:rPr lang="en-US" sz="2000" b="1" dirty="0" smtClean="0">
                <a:solidFill>
                  <a:srgbClr val="C00000"/>
                </a:solidFill>
                <a:latin typeface="Bradley Hand ITC" panose="03070402050302030203" pitchFamily="66" charset="0"/>
              </a:rPr>
              <a:t>SM is the new:</a:t>
            </a:r>
            <a:endParaRPr lang="en-US" sz="2000" b="1" dirty="0">
              <a:solidFill>
                <a:srgbClr val="C00000"/>
              </a:solidFill>
              <a:latin typeface="Bradley Hand ITC" panose="03070402050302030203" pitchFamily="66" charset="0"/>
            </a:endParaRPr>
          </a:p>
        </p:txBody>
      </p:sp>
      <p:cxnSp>
        <p:nvCxnSpPr>
          <p:cNvPr id="21" name="Straight Arrow Connector 20"/>
          <p:cNvCxnSpPr/>
          <p:nvPr/>
        </p:nvCxnSpPr>
        <p:spPr>
          <a:xfrm flipH="1">
            <a:off x="8156864" y="3709555"/>
            <a:ext cx="1153391" cy="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514600" y="6141027"/>
            <a:ext cx="5039591" cy="369332"/>
          </a:xfrm>
          <a:prstGeom prst="rect">
            <a:avLst/>
          </a:prstGeom>
          <a:noFill/>
        </p:spPr>
        <p:txBody>
          <a:bodyPr wrap="square" rtlCol="0">
            <a:spAutoFit/>
          </a:bodyPr>
          <a:lstStyle/>
          <a:p>
            <a:r>
              <a:rPr lang="en-US" b="1" dirty="0" smtClean="0">
                <a:solidFill>
                  <a:srgbClr val="C00000"/>
                </a:solidFill>
                <a:latin typeface="Bradley Hand ITC" panose="03070402050302030203" pitchFamily="66" charset="0"/>
              </a:rPr>
              <a:t>Enumerating Hampton’s arguments. </a:t>
            </a:r>
            <a:endParaRPr lang="en-US" b="1" dirty="0">
              <a:solidFill>
                <a:srgbClr val="C00000"/>
              </a:solidFill>
              <a:latin typeface="Bradley Hand ITC" panose="03070402050302030203" pitchFamily="66" charset="0"/>
            </a:endParaRPr>
          </a:p>
        </p:txBody>
      </p:sp>
      <p:sp>
        <p:nvSpPr>
          <p:cNvPr id="23" name="Oval 22"/>
          <p:cNvSpPr/>
          <p:nvPr/>
        </p:nvSpPr>
        <p:spPr>
          <a:xfrm>
            <a:off x="628304" y="4041463"/>
            <a:ext cx="443692" cy="374072"/>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4" name="Oval 23"/>
          <p:cNvSpPr/>
          <p:nvPr/>
        </p:nvSpPr>
        <p:spPr>
          <a:xfrm>
            <a:off x="11021292" y="3712428"/>
            <a:ext cx="443692" cy="374072"/>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724400" y="5485197"/>
            <a:ext cx="443692" cy="374072"/>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6" name="Oval 25"/>
          <p:cNvSpPr/>
          <p:nvPr/>
        </p:nvSpPr>
        <p:spPr>
          <a:xfrm>
            <a:off x="9775248" y="5613133"/>
            <a:ext cx="443692" cy="374072"/>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88398" y="4046203"/>
            <a:ext cx="367838" cy="369332"/>
          </a:xfrm>
          <a:prstGeom prst="rect">
            <a:avLst/>
          </a:prstGeom>
          <a:noFill/>
        </p:spPr>
        <p:txBody>
          <a:bodyPr wrap="square" rtlCol="0">
            <a:spAutoFit/>
          </a:bodyPr>
          <a:lstStyle/>
          <a:p>
            <a:r>
              <a:rPr lang="en-US" dirty="0" smtClean="0"/>
              <a:t>1</a:t>
            </a:r>
            <a:endParaRPr lang="en-US" dirty="0"/>
          </a:p>
        </p:txBody>
      </p:sp>
      <p:sp>
        <p:nvSpPr>
          <p:cNvPr id="28" name="TextBox 27"/>
          <p:cNvSpPr txBox="1"/>
          <p:nvPr/>
        </p:nvSpPr>
        <p:spPr>
          <a:xfrm>
            <a:off x="4800254" y="5485197"/>
            <a:ext cx="367838" cy="369332"/>
          </a:xfrm>
          <a:prstGeom prst="rect">
            <a:avLst/>
          </a:prstGeom>
          <a:noFill/>
        </p:spPr>
        <p:txBody>
          <a:bodyPr wrap="square" rtlCol="0">
            <a:spAutoFit/>
          </a:bodyPr>
          <a:lstStyle/>
          <a:p>
            <a:r>
              <a:rPr lang="en-US" dirty="0"/>
              <a:t>3</a:t>
            </a:r>
          </a:p>
        </p:txBody>
      </p:sp>
      <p:sp>
        <p:nvSpPr>
          <p:cNvPr id="29" name="TextBox 28"/>
          <p:cNvSpPr txBox="1"/>
          <p:nvPr/>
        </p:nvSpPr>
        <p:spPr>
          <a:xfrm>
            <a:off x="9851102" y="5606315"/>
            <a:ext cx="367838" cy="369332"/>
          </a:xfrm>
          <a:prstGeom prst="rect">
            <a:avLst/>
          </a:prstGeom>
          <a:noFill/>
        </p:spPr>
        <p:txBody>
          <a:bodyPr wrap="square" rtlCol="0">
            <a:spAutoFit/>
          </a:bodyPr>
          <a:lstStyle/>
          <a:p>
            <a:r>
              <a:rPr lang="en-US" dirty="0"/>
              <a:t>4</a:t>
            </a:r>
          </a:p>
        </p:txBody>
      </p:sp>
      <p:sp>
        <p:nvSpPr>
          <p:cNvPr id="30" name="TextBox 29"/>
          <p:cNvSpPr txBox="1"/>
          <p:nvPr/>
        </p:nvSpPr>
        <p:spPr>
          <a:xfrm>
            <a:off x="11078962" y="3702186"/>
            <a:ext cx="367838" cy="369332"/>
          </a:xfrm>
          <a:prstGeom prst="rect">
            <a:avLst/>
          </a:prstGeom>
          <a:noFill/>
        </p:spPr>
        <p:txBody>
          <a:bodyPr wrap="square" rtlCol="0">
            <a:spAutoFit/>
          </a:bodyPr>
          <a:lstStyle/>
          <a:p>
            <a:r>
              <a:rPr lang="en-US" dirty="0"/>
              <a:t>2</a:t>
            </a:r>
          </a:p>
        </p:txBody>
      </p:sp>
      <p:cxnSp>
        <p:nvCxnSpPr>
          <p:cNvPr id="32" name="Straight Arrow Connector 31"/>
          <p:cNvCxnSpPr/>
          <p:nvPr/>
        </p:nvCxnSpPr>
        <p:spPr>
          <a:xfrm flipH="1">
            <a:off x="10255827" y="3899464"/>
            <a:ext cx="765465" cy="52706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4551218" y="5174673"/>
            <a:ext cx="93518" cy="49519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3" idx="3"/>
          </p:cNvCxnSpPr>
          <p:nvPr/>
        </p:nvCxnSpPr>
        <p:spPr>
          <a:xfrm>
            <a:off x="693281" y="4360753"/>
            <a:ext cx="456993" cy="16613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9185564" y="5485197"/>
            <a:ext cx="509154" cy="30578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960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2" name="TextBox 1"/>
          <p:cNvSpPr txBox="1"/>
          <p:nvPr/>
        </p:nvSpPr>
        <p:spPr>
          <a:xfrm>
            <a:off x="1062990" y="205740"/>
            <a:ext cx="10972800" cy="3416320"/>
          </a:xfrm>
          <a:prstGeom prst="rect">
            <a:avLst/>
          </a:prstGeom>
          <a:noFill/>
        </p:spPr>
        <p:txBody>
          <a:bodyPr wrap="square" rtlCol="0">
            <a:spAutoFit/>
          </a:bodyPr>
          <a:lstStyle/>
          <a:p>
            <a:r>
              <a:rPr lang="en-US" dirty="0"/>
              <a:t>A number of studies, including my own and those of Matthew </a:t>
            </a:r>
            <a:r>
              <a:rPr lang="en-US" dirty="0" err="1"/>
              <a:t>Brashears</a:t>
            </a:r>
            <a:r>
              <a:rPr lang="en-US" dirty="0"/>
              <a:t> (a sociologist at Cornell), have found that Americans have </a:t>
            </a:r>
            <a:r>
              <a:rPr lang="en-US" u="sng" dirty="0"/>
              <a:t>fewer intimate relationships today than 20 years ago</a:t>
            </a:r>
            <a:r>
              <a:rPr lang="en-US" dirty="0"/>
              <a:t>. However, a </a:t>
            </a:r>
            <a:r>
              <a:rPr lang="en-US" u="sng" dirty="0"/>
              <a:t>loss of close friends does not mean a loss of support</a:t>
            </a:r>
            <a:r>
              <a:rPr lang="en-US" dirty="0"/>
              <a:t>. Because of cellphones and social media, those we depend on are </a:t>
            </a:r>
            <a:r>
              <a:rPr lang="en-US" u="sng" dirty="0"/>
              <a:t>more accessible today </a:t>
            </a:r>
            <a:r>
              <a:rPr lang="en-US" dirty="0"/>
              <a:t>than at any point since we lived in small, village-like settlements. </a:t>
            </a:r>
          </a:p>
          <a:p>
            <a:r>
              <a:rPr lang="en-US" dirty="0"/>
              <a:t> </a:t>
            </a:r>
          </a:p>
          <a:p>
            <a:r>
              <a:rPr lang="en-US" dirty="0"/>
              <a:t>Social media has made every relationship </a:t>
            </a:r>
            <a:r>
              <a:rPr lang="en-US" u="sng" dirty="0"/>
              <a:t>persistent and pervasive</a:t>
            </a:r>
            <a:r>
              <a:rPr lang="en-US" dirty="0"/>
              <a:t>. We no longer lose social ties over our lives; we have Facebook friends forever. The constant feed of status updates and digital photos from our online social circles is the modern front porch. This is why, in “Social Networking Sites and Our Lives,” there was a clear trend for </a:t>
            </a:r>
            <a:r>
              <a:rPr lang="en-US" u="sng" dirty="0"/>
              <a:t>those who used these technologies to receive more social support than other people.</a:t>
            </a:r>
          </a:p>
          <a:p>
            <a:r>
              <a:rPr lang="en-US" dirty="0"/>
              <a:t> </a:t>
            </a:r>
          </a:p>
          <a:p>
            <a:r>
              <a:rPr lang="en-US" dirty="0"/>
              <a:t>The data backs it up. </a:t>
            </a:r>
            <a:r>
              <a:rPr lang="en-US" u="sng" dirty="0"/>
              <a:t>There is little evidence that social media is responsible for a trend of isolation, or a loss of intimacy and social support.</a:t>
            </a:r>
            <a:r>
              <a:rPr lang="en-US" dirty="0"/>
              <a:t> </a:t>
            </a:r>
          </a:p>
        </p:txBody>
      </p:sp>
      <p:sp>
        <p:nvSpPr>
          <p:cNvPr id="3" name="Left Brace 2"/>
          <p:cNvSpPr/>
          <p:nvPr/>
        </p:nvSpPr>
        <p:spPr>
          <a:xfrm>
            <a:off x="716973" y="205740"/>
            <a:ext cx="467591" cy="1197033"/>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ight Brace 3"/>
          <p:cNvSpPr/>
          <p:nvPr/>
        </p:nvSpPr>
        <p:spPr>
          <a:xfrm>
            <a:off x="11461173" y="205740"/>
            <a:ext cx="574617" cy="1165860"/>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rot="19046147">
            <a:off x="92543" y="489534"/>
            <a:ext cx="1114849" cy="707886"/>
          </a:xfrm>
          <a:prstGeom prst="rect">
            <a:avLst/>
          </a:prstGeom>
          <a:noFill/>
        </p:spPr>
        <p:txBody>
          <a:bodyPr wrap="square" rtlCol="0">
            <a:spAutoFit/>
          </a:bodyPr>
          <a:lstStyle/>
          <a:p>
            <a:r>
              <a:rPr lang="en-US" sz="2000" b="1" dirty="0" smtClean="0">
                <a:solidFill>
                  <a:srgbClr val="C00000"/>
                </a:solidFill>
                <a:latin typeface="Bradley Hand ITC" panose="03070402050302030203" pitchFamily="66" charset="0"/>
              </a:rPr>
              <a:t>Counter claim</a:t>
            </a:r>
            <a:endParaRPr lang="en-US" sz="2000" b="1" dirty="0">
              <a:solidFill>
                <a:srgbClr val="C00000"/>
              </a:solidFill>
              <a:latin typeface="Bradley Hand ITC" panose="03070402050302030203" pitchFamily="66" charset="0"/>
            </a:endParaRPr>
          </a:p>
        </p:txBody>
      </p:sp>
      <p:cxnSp>
        <p:nvCxnSpPr>
          <p:cNvPr id="7" name="Straight Arrow Connector 6"/>
          <p:cNvCxnSpPr/>
          <p:nvPr/>
        </p:nvCxnSpPr>
        <p:spPr>
          <a:xfrm flipH="1" flipV="1">
            <a:off x="8032173" y="787703"/>
            <a:ext cx="166254" cy="58389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198427" y="1017657"/>
            <a:ext cx="3408181" cy="707886"/>
          </a:xfrm>
          <a:prstGeom prst="rect">
            <a:avLst/>
          </a:prstGeom>
          <a:noFill/>
        </p:spPr>
        <p:txBody>
          <a:bodyPr wrap="square" rtlCol="0">
            <a:spAutoFit/>
          </a:bodyPr>
          <a:lstStyle/>
          <a:p>
            <a:r>
              <a:rPr lang="en-US" sz="2000" b="1" dirty="0" smtClean="0">
                <a:solidFill>
                  <a:srgbClr val="C00000"/>
                </a:solidFill>
                <a:latin typeface="Bradley Hand ITC" panose="03070402050302030203" pitchFamily="66" charset="0"/>
              </a:rPr>
              <a:t>Negates </a:t>
            </a:r>
            <a:r>
              <a:rPr lang="en-US" sz="2000" b="1" dirty="0" err="1" smtClean="0">
                <a:solidFill>
                  <a:srgbClr val="C00000"/>
                </a:solidFill>
                <a:latin typeface="Bradley Hand ITC" panose="03070402050302030203" pitchFamily="66" charset="0"/>
              </a:rPr>
              <a:t>Brashears</a:t>
            </a:r>
            <a:r>
              <a:rPr lang="en-US" sz="2000" b="1" dirty="0" smtClean="0">
                <a:solidFill>
                  <a:srgbClr val="C00000"/>
                </a:solidFill>
                <a:latin typeface="Bradley Hand ITC" panose="03070402050302030203" pitchFamily="66" charset="0"/>
              </a:rPr>
              <a:t> with the key signifier, “however.” </a:t>
            </a:r>
            <a:endParaRPr lang="en-US" sz="2000" b="1" dirty="0">
              <a:solidFill>
                <a:srgbClr val="C00000"/>
              </a:solidFill>
              <a:latin typeface="Bradley Hand ITC" panose="03070402050302030203" pitchFamily="66" charset="0"/>
            </a:endParaRPr>
          </a:p>
        </p:txBody>
      </p:sp>
      <p:cxnSp>
        <p:nvCxnSpPr>
          <p:cNvPr id="15" name="Straight Arrow Connector 14"/>
          <p:cNvCxnSpPr/>
          <p:nvPr/>
        </p:nvCxnSpPr>
        <p:spPr>
          <a:xfrm flipH="1">
            <a:off x="649967" y="1600200"/>
            <a:ext cx="4680569" cy="1798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0" y="3906398"/>
            <a:ext cx="5376788" cy="1631216"/>
          </a:xfrm>
          <a:prstGeom prst="rect">
            <a:avLst/>
          </a:prstGeom>
          <a:noFill/>
        </p:spPr>
        <p:txBody>
          <a:bodyPr wrap="square" rtlCol="0">
            <a:spAutoFit/>
          </a:bodyPr>
          <a:lstStyle/>
          <a:p>
            <a:r>
              <a:rPr lang="en-US" sz="2000" b="1" dirty="0" smtClean="0">
                <a:solidFill>
                  <a:srgbClr val="C00000"/>
                </a:solidFill>
                <a:latin typeface="Bradley Hand ITC" panose="03070402050302030203" pitchFamily="66" charset="0"/>
              </a:rPr>
              <a:t>SM has made friends stay forever. Gone are the days of rerouting your way to class to avoid someone. You may block or hide that person’s FB feed but there is always the temptation to see what they’re up to. </a:t>
            </a:r>
            <a:endParaRPr lang="en-US" sz="2000" b="1" dirty="0">
              <a:solidFill>
                <a:srgbClr val="C00000"/>
              </a:solidFill>
              <a:latin typeface="Bradley Hand ITC" panose="03070402050302030203" pitchFamily="66" charset="0"/>
            </a:endParaRPr>
          </a:p>
        </p:txBody>
      </p:sp>
      <p:cxnSp>
        <p:nvCxnSpPr>
          <p:cNvPr id="20" name="Straight Arrow Connector 19"/>
          <p:cNvCxnSpPr/>
          <p:nvPr/>
        </p:nvCxnSpPr>
        <p:spPr>
          <a:xfrm>
            <a:off x="649967" y="1600200"/>
            <a:ext cx="0" cy="229639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9094470" y="2544104"/>
            <a:ext cx="443692" cy="408582"/>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24" name="TextBox 23"/>
          <p:cNvSpPr txBox="1"/>
          <p:nvPr/>
        </p:nvSpPr>
        <p:spPr>
          <a:xfrm>
            <a:off x="9164782" y="2537460"/>
            <a:ext cx="322118" cy="369332"/>
          </a:xfrm>
          <a:prstGeom prst="rect">
            <a:avLst/>
          </a:prstGeom>
          <a:noFill/>
        </p:spPr>
        <p:txBody>
          <a:bodyPr wrap="square" rtlCol="0">
            <a:spAutoFit/>
          </a:bodyPr>
          <a:lstStyle/>
          <a:p>
            <a:r>
              <a:rPr lang="en-US" dirty="0" smtClean="0"/>
              <a:t>6</a:t>
            </a:r>
            <a:endParaRPr lang="en-US" dirty="0"/>
          </a:p>
        </p:txBody>
      </p:sp>
      <p:cxnSp>
        <p:nvCxnSpPr>
          <p:cNvPr id="26" name="Straight Arrow Connector 25"/>
          <p:cNvCxnSpPr/>
          <p:nvPr/>
        </p:nvCxnSpPr>
        <p:spPr>
          <a:xfrm flipH="1" flipV="1">
            <a:off x="8032173" y="2722126"/>
            <a:ext cx="945572" cy="18466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330536" y="3439391"/>
            <a:ext cx="2098964" cy="118456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455477" y="4433977"/>
            <a:ext cx="2410691" cy="1631216"/>
          </a:xfrm>
          <a:prstGeom prst="rect">
            <a:avLst/>
          </a:prstGeom>
          <a:noFill/>
        </p:spPr>
        <p:txBody>
          <a:bodyPr wrap="square" rtlCol="0">
            <a:spAutoFit/>
          </a:bodyPr>
          <a:lstStyle/>
          <a:p>
            <a:r>
              <a:rPr lang="en-US" sz="2000" b="1" dirty="0" smtClean="0">
                <a:solidFill>
                  <a:srgbClr val="C00000"/>
                </a:solidFill>
                <a:latin typeface="Bradley Hand ITC" panose="03070402050302030203" pitchFamily="66" charset="0"/>
              </a:rPr>
              <a:t>Hampton ends by addressing the counterclaim to strengthen his argument. </a:t>
            </a:r>
            <a:endParaRPr lang="en-US" sz="2000" b="1" dirty="0">
              <a:solidFill>
                <a:srgbClr val="C00000"/>
              </a:solidFill>
              <a:latin typeface="Bradley Hand ITC" panose="03070402050302030203" pitchFamily="66" charset="0"/>
            </a:endParaRPr>
          </a:p>
        </p:txBody>
      </p:sp>
      <p:sp>
        <p:nvSpPr>
          <p:cNvPr id="30" name="Oval 29"/>
          <p:cNvSpPr/>
          <p:nvPr/>
        </p:nvSpPr>
        <p:spPr>
          <a:xfrm>
            <a:off x="87803" y="1481214"/>
            <a:ext cx="443692" cy="408582"/>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31" name="TextBox 30"/>
          <p:cNvSpPr txBox="1"/>
          <p:nvPr/>
        </p:nvSpPr>
        <p:spPr>
          <a:xfrm>
            <a:off x="148590" y="1520464"/>
            <a:ext cx="322118" cy="369332"/>
          </a:xfrm>
          <a:prstGeom prst="rect">
            <a:avLst/>
          </a:prstGeom>
          <a:noFill/>
        </p:spPr>
        <p:txBody>
          <a:bodyPr wrap="square" rtlCol="0">
            <a:spAutoFit/>
          </a:bodyPr>
          <a:lstStyle/>
          <a:p>
            <a:r>
              <a:rPr lang="en-US" dirty="0"/>
              <a:t>5</a:t>
            </a:r>
          </a:p>
        </p:txBody>
      </p:sp>
      <p:cxnSp>
        <p:nvCxnSpPr>
          <p:cNvPr id="33" name="Straight Arrow Connector 32"/>
          <p:cNvCxnSpPr/>
          <p:nvPr/>
        </p:nvCxnSpPr>
        <p:spPr>
          <a:xfrm flipV="1">
            <a:off x="547272" y="1079651"/>
            <a:ext cx="634191" cy="44081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181463" y="6065193"/>
            <a:ext cx="4803701" cy="369332"/>
          </a:xfrm>
          <a:prstGeom prst="rect">
            <a:avLst/>
          </a:prstGeom>
          <a:solidFill>
            <a:srgbClr val="FFFF00"/>
          </a:solidFill>
          <a:ln>
            <a:solidFill>
              <a:schemeClr val="tx1"/>
            </a:solidFill>
          </a:ln>
        </p:spPr>
        <p:txBody>
          <a:bodyPr wrap="square" rtlCol="0">
            <a:spAutoFit/>
          </a:bodyPr>
          <a:lstStyle/>
          <a:p>
            <a:r>
              <a:rPr lang="en-US" dirty="0" smtClean="0">
                <a:latin typeface="Times New Roman" panose="02020603050405020304" pitchFamily="18" charset="0"/>
                <a:cs typeface="Times New Roman" panose="02020603050405020304" pitchFamily="18" charset="0"/>
              </a:rPr>
              <a:t>Finish annotating sources 2 &amp; 3 with your partner.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2370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869</TotalTime>
  <Words>1949</Words>
  <Application>Microsoft Office PowerPoint</Application>
  <PresentationFormat>Widescreen</PresentationFormat>
  <Paragraphs>308</Paragraphs>
  <Slides>32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Batang</vt:lpstr>
      <vt:lpstr>Arial</vt:lpstr>
      <vt:lpstr>Bernard MT Condensed</vt:lpstr>
      <vt:lpstr>Bradley Hand ITC</vt:lpstr>
      <vt:lpstr>Calibri</vt:lpstr>
      <vt:lpstr>Calibri Light</vt:lpstr>
      <vt:lpstr>Gigi</vt:lpstr>
      <vt:lpstr>Times New Roman</vt:lpstr>
      <vt:lpstr>Wingdings</vt:lpstr>
      <vt:lpstr>Office Theme</vt:lpstr>
      <vt:lpstr>FSA Writing Argumentative Essays    English Language Arts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Lake County Schools, FL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FSA Writing Informative/Explanatory  English Language Arts</dc:title>
  <dc:creator>Newell, Bridget L</dc:creator>
  <cp:lastModifiedBy>Newell, Bridget L</cp:lastModifiedBy>
  <cp:revision>73</cp:revision>
  <dcterms:created xsi:type="dcterms:W3CDTF">2015-01-11T19:08:28Z</dcterms:created>
  <dcterms:modified xsi:type="dcterms:W3CDTF">2015-02-13T15:21:55Z</dcterms:modified>
</cp:coreProperties>
</file>